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7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18.xml" ContentType="application/vnd.openxmlformats-officedocument.themeOverr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9.xml" ContentType="application/vnd.openxmlformats-officedocument.themeOverr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20.xml" ContentType="application/vnd.openxmlformats-officedocument.themeOverrid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21.xml" ContentType="application/vnd.openxmlformats-officedocument.themeOverr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22.xml" ContentType="application/vnd.openxmlformats-officedocument.themeOverr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23.xml" ContentType="application/vnd.openxmlformats-officedocument.themeOverrid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theme/themeOverride24.xml" ContentType="application/vnd.openxmlformats-officedocument.themeOverrid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heme/themeOverride25.xml" ContentType="application/vnd.openxmlformats-officedocument.themeOverrid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theme/themeOverride26.xml" ContentType="application/vnd.openxmlformats-officedocument.themeOverrid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theme/themeOverride27.xml" ContentType="application/vnd.openxmlformats-officedocument.themeOverrid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theme/themeOverride28.xml" ContentType="application/vnd.openxmlformats-officedocument.themeOverrid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theme/themeOverride29.xml" ContentType="application/vnd.openxmlformats-officedocument.themeOverrid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theme/themeOverride3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6" r:id="rId2"/>
    <p:sldId id="271" r:id="rId3"/>
    <p:sldId id="275" r:id="rId4"/>
    <p:sldId id="272" r:id="rId5"/>
    <p:sldId id="274" r:id="rId6"/>
    <p:sldId id="257" r:id="rId7"/>
    <p:sldId id="279" r:id="rId8"/>
    <p:sldId id="280" r:id="rId9"/>
    <p:sldId id="281" r:id="rId10"/>
    <p:sldId id="262" r:id="rId11"/>
    <p:sldId id="276" r:id="rId12"/>
    <p:sldId id="284" r:id="rId13"/>
    <p:sldId id="282" r:id="rId14"/>
    <p:sldId id="283" r:id="rId15"/>
    <p:sldId id="285" r:id="rId16"/>
    <p:sldId id="260" r:id="rId17"/>
    <p:sldId id="287" r:id="rId18"/>
    <p:sldId id="288" r:id="rId19"/>
    <p:sldId id="286" r:id="rId20"/>
    <p:sldId id="270" r:id="rId21"/>
    <p:sldId id="289" r:id="rId22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file:///C:\Users\1234\Desktop\ESTPORT%20Emanuele\Grafici%20ESTPORT%20selezione%2021gen17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file:///C:\Users\1234\Desktop\ESTPORT%20Emanuele\Grafici%20ESTPORT%20selezione%2021gen17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oleObject" Target="file:///C:\Users\1234\Desktop\ESTPORT%20Emanuele\Grafici%20ESTPORT%20selezione%2021gen17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oleObject" Target="file:///C:\Users\1234\Desktop\ESTPORT%20Emanuele\Grafici%20ESTPORT%20selezione%2021gen17.xlsx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oleObject" Target="file:///C:\Users\1234\Desktop\ESTPORT%20Emanuele\Grafici%20ESTPORT%20selezione%2021gen17.xlsx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oleObject" Target="file:///C:\Users\1234\Desktop\ESTPORT%20Emanuele\Grafici%20ESTPORT%20selezione%2021gen17.xlsx" TargetMode="Externa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package" Target="../embeddings/Microsoft_Excel_Worksheet7.xlsx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package" Target="../embeddings/Microsoft_Excel_Worksheet8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8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package" Target="../embeddings/Microsoft_Excel_Worksheet9.xlsx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9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0.xml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oleObject" Target="file:///C:\Users\1234\Desktop\ESTPORT%20Emanuele\Grafici%20ESTPORT%20selezione%2021gen17.xlsx" TargetMode="Externa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1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oleObject" Target="file:///C:\Users\1234\Desktop\ESTPORT%20Emanuele\Grafici%20ESTPORT%20selezione%2021gen17.xlsx" TargetMode="Externa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2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oleObject" Target="file:///C:\Users\1234\Desktop\ESTPORT%20Emanuele\Grafici%20ESTPORT%20selezione%2021gen17.xlsx" TargetMode="Externa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3.xml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oleObject" Target="file:///C:\Users\1234\Desktop\ESTPORT%20Emanuele\Grafici%20ESTPORT%20selezione%2021gen17.xlsx" TargetMode="Externa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4.xml"/><Relationship Id="rId2" Type="http://schemas.microsoft.com/office/2011/relationships/chartColorStyle" Target="colors24.xml"/><Relationship Id="rId1" Type="http://schemas.microsoft.com/office/2011/relationships/chartStyle" Target="style24.xml"/><Relationship Id="rId4" Type="http://schemas.openxmlformats.org/officeDocument/2006/relationships/oleObject" Target="file:///C:\Users\1234\Desktop\ESTPORT%20Emanuele\Grafici%20ESTPORT%20selezione%2021gen17.xlsx" TargetMode="Externa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5.xml"/><Relationship Id="rId2" Type="http://schemas.microsoft.com/office/2011/relationships/chartColorStyle" Target="colors25.xml"/><Relationship Id="rId1" Type="http://schemas.microsoft.com/office/2011/relationships/chartStyle" Target="style25.xml"/><Relationship Id="rId4" Type="http://schemas.openxmlformats.org/officeDocument/2006/relationships/oleObject" Target="file:///C:\Users\1234\Desktop\ESTPORT%20Emanuele\Grafici%20ESTPORT%20selezione%2021gen17.xlsx" TargetMode="Externa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6.xml"/><Relationship Id="rId2" Type="http://schemas.microsoft.com/office/2011/relationships/chartColorStyle" Target="colors26.xml"/><Relationship Id="rId1" Type="http://schemas.microsoft.com/office/2011/relationships/chartStyle" Target="style26.xml"/><Relationship Id="rId4" Type="http://schemas.openxmlformats.org/officeDocument/2006/relationships/oleObject" Target="file:///C:\Users\1234\Desktop\ESTPORT%20Emanuele\Grafici%20ESTPORT%20selezione%2021gen17.xlsx" TargetMode="Externa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7.xml"/><Relationship Id="rId2" Type="http://schemas.microsoft.com/office/2011/relationships/chartColorStyle" Target="colors27.xml"/><Relationship Id="rId1" Type="http://schemas.microsoft.com/office/2011/relationships/chartStyle" Target="style27.xml"/><Relationship Id="rId4" Type="http://schemas.openxmlformats.org/officeDocument/2006/relationships/oleObject" Target="file:///C:\Users\1234\Desktop\ESTPORT%20Emanuele\Grafici%20ESTPORT%20selezione%2021gen17.xlsx" TargetMode="Externa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8.xml"/><Relationship Id="rId2" Type="http://schemas.microsoft.com/office/2011/relationships/chartColorStyle" Target="colors28.xml"/><Relationship Id="rId1" Type="http://schemas.microsoft.com/office/2011/relationships/chartStyle" Target="style28.xml"/><Relationship Id="rId4" Type="http://schemas.openxmlformats.org/officeDocument/2006/relationships/package" Target="../embeddings/Microsoft_Excel_Worksheet11.xlsx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9.xml"/><Relationship Id="rId2" Type="http://schemas.microsoft.com/office/2011/relationships/chartColorStyle" Target="colors29.xml"/><Relationship Id="rId1" Type="http://schemas.microsoft.com/office/2011/relationships/chartStyle" Target="style29.xml"/><Relationship Id="rId4" Type="http://schemas.openxmlformats.org/officeDocument/2006/relationships/package" Target="../embeddings/Microsoft_Excel_Worksheet1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0.xml"/><Relationship Id="rId2" Type="http://schemas.microsoft.com/office/2011/relationships/chartColorStyle" Target="colors30.xml"/><Relationship Id="rId1" Type="http://schemas.microsoft.com/office/2011/relationships/chartStyle" Target="style30.xml"/><Relationship Id="rId4" Type="http://schemas.openxmlformats.org/officeDocument/2006/relationships/package" Target="../embeddings/Microsoft_Excel_Worksheet1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file:///C:\Users\1234\Desktop\ESTPORT%20Emanuele\Grafici%20ESTPORT%20selezione%2021gen17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file:///C:\Users\1234\Desktop\ESTPORT%20Emanuele\Grafici%20ESTPORT%20selezione%2021gen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'Asp Dual Career 15-21 grafici'!$B$3</c:f>
              <c:strCache>
                <c:ptCount val="1"/>
                <c:pt idx="0">
                  <c:v>15) Perché hai scelto di studiare all’università?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'Asp Dual Career 15-21 grafici'!$A$4:$A$8</c:f>
              <c:strCache>
                <c:ptCount val="5"/>
                <c:pt idx="0">
                  <c:v>Per incrementare le mie prospettive lavorative</c:v>
                </c:pt>
                <c:pt idx="1">
                  <c:v>Perché mi piace studiare e voglio formarmi</c:v>
                </c:pt>
                <c:pt idx="2">
                  <c:v>Per le relazioni sociali</c:v>
                </c:pt>
                <c:pt idx="3">
                  <c:v>Per fare un’esperienza universitaria</c:v>
                </c:pt>
                <c:pt idx="4">
                  <c:v>Altro</c:v>
                </c:pt>
              </c:strCache>
            </c:strRef>
          </c:cat>
          <c:val>
            <c:numRef>
              <c:f>'Asp Dual Career 15-21 grafici'!$B$4:$B$8</c:f>
              <c:numCache>
                <c:formatCode>0%</c:formatCode>
                <c:ptCount val="5"/>
                <c:pt idx="0">
                  <c:v>0.76923076923076927</c:v>
                </c:pt>
                <c:pt idx="1">
                  <c:v>0.23076923076923078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0B-42D9-93E6-0BEB47E8701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2231808"/>
        <c:axId val="32234496"/>
      </c:barChart>
      <c:catAx>
        <c:axId val="322318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2234496"/>
        <c:crosses val="autoZero"/>
        <c:auto val="1"/>
        <c:lblAlgn val="ctr"/>
        <c:lblOffset val="100"/>
        <c:noMultiLvlLbl val="0"/>
      </c:catAx>
      <c:valAx>
        <c:axId val="3223449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2231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 dirty="0"/>
          </a:p>
          <a:p>
            <a:pPr>
              <a:defRPr/>
            </a:pPr>
            <a:r>
              <a:rPr lang="it-IT" dirty="0"/>
              <a:t>31. </a:t>
            </a:r>
            <a:r>
              <a:rPr lang="it-IT" i="1" dirty="0"/>
              <a:t>‘</a:t>
            </a:r>
            <a:r>
              <a:rPr lang="it-IT" i="1" dirty="0" err="1"/>
              <a:t>I’m</a:t>
            </a:r>
            <a:r>
              <a:rPr lang="it-IT" i="1" dirty="0"/>
              <a:t> </a:t>
            </a:r>
            <a:r>
              <a:rPr lang="it-IT" i="1" dirty="0" err="1"/>
              <a:t>usually</a:t>
            </a:r>
            <a:r>
              <a:rPr lang="it-IT" i="1" dirty="0"/>
              <a:t> </a:t>
            </a:r>
            <a:r>
              <a:rPr lang="it-IT" i="1" dirty="0" err="1"/>
              <a:t>tired</a:t>
            </a:r>
            <a:r>
              <a:rPr lang="it-IT" i="1" dirty="0"/>
              <a:t>’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Univ 22-32 grafici'!$A$29:$B$33</c:f>
              <c:strCach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strCache>
              <c:extLst/>
            </c:strRef>
          </c:cat>
          <c:val>
            <c:numRef>
              <c:f>'Vita Univ 22-32 grafici'!$C$29:$C$33</c:f>
              <c:numCache>
                <c:formatCode>0.0</c:formatCode>
                <c:ptCount val="5"/>
                <c:pt idx="0">
                  <c:v>7.6923076923076925</c:v>
                </c:pt>
                <c:pt idx="1">
                  <c:v>11.538461538461538</c:v>
                </c:pt>
                <c:pt idx="2">
                  <c:v>42.307692307692307</c:v>
                </c:pt>
                <c:pt idx="3">
                  <c:v>11.538461538461538</c:v>
                </c:pt>
                <c:pt idx="4">
                  <c:v>26.923076923076923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D6-4232-8E8E-9680C155161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2780800"/>
        <c:axId val="78660736"/>
      </c:barChart>
      <c:catAx>
        <c:axId val="727808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8660736"/>
        <c:crosses val="autoZero"/>
        <c:auto val="1"/>
        <c:lblAlgn val="ctr"/>
        <c:lblOffset val="100"/>
        <c:noMultiLvlLbl val="0"/>
      </c:catAx>
      <c:valAx>
        <c:axId val="7866073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2780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dirty="0"/>
              <a:t>33. ‘</a:t>
            </a:r>
            <a:r>
              <a:rPr lang="it-IT" i="1" dirty="0"/>
              <a:t>I </a:t>
            </a:r>
            <a:r>
              <a:rPr lang="it-IT" i="1" dirty="0" err="1"/>
              <a:t>lose</a:t>
            </a:r>
            <a:r>
              <a:rPr lang="it-IT" i="1" dirty="0"/>
              <a:t> </a:t>
            </a:r>
            <a:r>
              <a:rPr lang="it-IT" i="1" dirty="0" err="1"/>
              <a:t>touch</a:t>
            </a:r>
            <a:r>
              <a:rPr lang="it-IT" i="1" dirty="0"/>
              <a:t> with </a:t>
            </a:r>
            <a:r>
              <a:rPr lang="it-IT" i="1" dirty="0" err="1"/>
              <a:t>my</a:t>
            </a:r>
            <a:r>
              <a:rPr lang="it-IT" i="1" dirty="0"/>
              <a:t> </a:t>
            </a:r>
            <a:r>
              <a:rPr lang="it-IT" i="1" dirty="0" err="1"/>
              <a:t>classmates</a:t>
            </a:r>
            <a:r>
              <a:rPr lang="it-IT" dirty="0"/>
              <a:t>’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Univ 22-32 grafici'!$A$35:$B$39</c:f>
              <c:strCach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strCache>
              <c:extLst/>
            </c:strRef>
          </c:cat>
          <c:val>
            <c:numRef>
              <c:f>'Vita Univ 22-32 grafici'!$C$35:$C$39</c:f>
              <c:numCache>
                <c:formatCode>0.0</c:formatCode>
                <c:ptCount val="5"/>
                <c:pt idx="0">
                  <c:v>38.461538461538467</c:v>
                </c:pt>
                <c:pt idx="1">
                  <c:v>26.923076923076923</c:v>
                </c:pt>
                <c:pt idx="2">
                  <c:v>15.384615384615385</c:v>
                </c:pt>
                <c:pt idx="3">
                  <c:v>7.6923076923076925</c:v>
                </c:pt>
                <c:pt idx="4">
                  <c:v>11.538461538461538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0D-4F40-BC1A-6FC38CAD058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8680448"/>
        <c:axId val="78683136"/>
      </c:barChart>
      <c:catAx>
        <c:axId val="78680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8683136"/>
        <c:crosses val="autoZero"/>
        <c:auto val="1"/>
        <c:lblAlgn val="ctr"/>
        <c:lblOffset val="100"/>
        <c:noMultiLvlLbl val="0"/>
      </c:catAx>
      <c:valAx>
        <c:axId val="7868313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8680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 dirty="0"/>
          </a:p>
          <a:p>
            <a:pPr>
              <a:defRPr/>
            </a:pPr>
            <a:r>
              <a:rPr lang="it-IT" dirty="0"/>
              <a:t>34. ‘</a:t>
            </a:r>
            <a:r>
              <a:rPr lang="it-IT" i="1" dirty="0"/>
              <a:t>The </a:t>
            </a:r>
            <a:r>
              <a:rPr lang="it-IT" i="1" dirty="0" err="1"/>
              <a:t>cost</a:t>
            </a:r>
            <a:r>
              <a:rPr lang="it-IT" i="1" dirty="0"/>
              <a:t> of </a:t>
            </a:r>
            <a:r>
              <a:rPr lang="it-IT" i="1" dirty="0" err="1"/>
              <a:t>education</a:t>
            </a:r>
            <a:r>
              <a:rPr lang="it-IT" i="1" dirty="0"/>
              <a:t> </a:t>
            </a:r>
            <a:r>
              <a:rPr lang="it-IT" i="1" dirty="0" err="1"/>
              <a:t>is</a:t>
            </a:r>
            <a:r>
              <a:rPr lang="it-IT" i="1" dirty="0"/>
              <a:t> high</a:t>
            </a:r>
            <a:r>
              <a:rPr lang="it-IT" dirty="0"/>
              <a:t>’</a:t>
            </a:r>
          </a:p>
        </c:rich>
      </c:tx>
      <c:layout>
        <c:manualLayout>
          <c:xMode val="edge"/>
          <c:yMode val="edge"/>
          <c:x val="0.10113590317764982"/>
          <c:y val="2.71493290054025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Univ 22-32 grafici'!$A$41:$B$45</c:f>
              <c:strCach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strCache>
              <c:extLst/>
            </c:strRef>
          </c:cat>
          <c:val>
            <c:numRef>
              <c:f>'Vita Univ 22-32 grafici'!$C$41:$C$45</c:f>
              <c:numCache>
                <c:formatCode>0.0</c:formatCode>
                <c:ptCount val="5"/>
                <c:pt idx="0">
                  <c:v>15.384615384615385</c:v>
                </c:pt>
                <c:pt idx="1">
                  <c:v>26.923076923076923</c:v>
                </c:pt>
                <c:pt idx="2">
                  <c:v>34.615384615384613</c:v>
                </c:pt>
                <c:pt idx="3">
                  <c:v>19.230769230769234</c:v>
                </c:pt>
                <c:pt idx="4">
                  <c:v>3.8461538461538463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F7-4A3B-A48D-2C5BC4A576F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8716288"/>
        <c:axId val="78743808"/>
      </c:barChart>
      <c:catAx>
        <c:axId val="78716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8743808"/>
        <c:crosses val="autoZero"/>
        <c:auto val="1"/>
        <c:lblAlgn val="ctr"/>
        <c:lblOffset val="100"/>
        <c:noMultiLvlLbl val="0"/>
      </c:catAx>
      <c:valAx>
        <c:axId val="7874380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8716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dirty="0"/>
              <a:t>35. ‘</a:t>
            </a:r>
            <a:r>
              <a:rPr lang="it-IT" i="1" dirty="0"/>
              <a:t>I do </a:t>
            </a:r>
            <a:r>
              <a:rPr lang="it-IT" i="1" dirty="0" err="1"/>
              <a:t>not</a:t>
            </a:r>
            <a:r>
              <a:rPr lang="it-IT" i="1" dirty="0"/>
              <a:t> </a:t>
            </a:r>
            <a:r>
              <a:rPr lang="it-IT" i="1" dirty="0" err="1"/>
              <a:t>have</a:t>
            </a:r>
            <a:r>
              <a:rPr lang="it-IT" i="1" dirty="0"/>
              <a:t> </a:t>
            </a:r>
            <a:r>
              <a:rPr lang="it-IT" i="1" dirty="0" err="1"/>
              <a:t>enough</a:t>
            </a:r>
            <a:r>
              <a:rPr lang="it-IT" i="1" dirty="0"/>
              <a:t> </a:t>
            </a:r>
            <a:r>
              <a:rPr lang="it-IT" i="1" dirty="0" err="1"/>
              <a:t>university</a:t>
            </a:r>
            <a:r>
              <a:rPr lang="it-IT" i="1" dirty="0"/>
              <a:t> </a:t>
            </a:r>
            <a:r>
              <a:rPr lang="it-IT" i="1" dirty="0" err="1"/>
              <a:t>support</a:t>
            </a:r>
            <a:r>
              <a:rPr lang="it-IT" dirty="0"/>
              <a:t>’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Univ 22-32 grafici'!$A$47:$B$51</c:f>
              <c:strCach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strCache>
              <c:extLst/>
            </c:strRef>
          </c:cat>
          <c:val>
            <c:numRef>
              <c:f>'Vita Univ 22-32 grafici'!$C$47:$C$51</c:f>
              <c:numCache>
                <c:formatCode>0.0</c:formatCode>
                <c:ptCount val="5"/>
                <c:pt idx="0">
                  <c:v>23.076923076923077</c:v>
                </c:pt>
                <c:pt idx="1">
                  <c:v>19.230769230769234</c:v>
                </c:pt>
                <c:pt idx="2">
                  <c:v>23.076923076923077</c:v>
                </c:pt>
                <c:pt idx="3">
                  <c:v>15.384615384615385</c:v>
                </c:pt>
                <c:pt idx="4">
                  <c:v>19.230769230769234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DA-4E03-BA52-68D7EB9C3AB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8394880"/>
        <c:axId val="78401920"/>
      </c:barChart>
      <c:catAx>
        <c:axId val="783948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8401920"/>
        <c:crosses val="autoZero"/>
        <c:auto val="1"/>
        <c:lblAlgn val="ctr"/>
        <c:lblOffset val="100"/>
        <c:noMultiLvlLbl val="0"/>
      </c:catAx>
      <c:valAx>
        <c:axId val="7840192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839488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dirty="0"/>
              <a:t>36. ‘</a:t>
            </a:r>
            <a:r>
              <a:rPr lang="it-IT" i="1" dirty="0"/>
              <a:t>Students</a:t>
            </a:r>
            <a:r>
              <a:rPr lang="it-IT" i="1" baseline="0" dirty="0"/>
              <a:t> </a:t>
            </a:r>
            <a:r>
              <a:rPr lang="it-IT" i="1" baseline="0" dirty="0" err="1"/>
              <a:t>schedules</a:t>
            </a:r>
            <a:r>
              <a:rPr lang="it-IT" i="1" baseline="0" dirty="0"/>
              <a:t> are </a:t>
            </a:r>
            <a:r>
              <a:rPr lang="it-IT" i="1" baseline="0" dirty="0" err="1"/>
              <a:t>not</a:t>
            </a:r>
            <a:r>
              <a:rPr lang="it-IT" i="1" baseline="0" dirty="0"/>
              <a:t> </a:t>
            </a:r>
            <a:r>
              <a:rPr lang="it-IT" i="1" baseline="0" dirty="0" err="1"/>
              <a:t>flexible</a:t>
            </a:r>
            <a:r>
              <a:rPr lang="it-IT" baseline="0" dirty="0"/>
              <a:t>’</a:t>
            </a:r>
            <a:endParaRPr lang="it-I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Univ 22-32 grafici'!$A$53:$B$57</c:f>
              <c:strCach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strCache>
              <c:extLst/>
            </c:strRef>
          </c:cat>
          <c:val>
            <c:numRef>
              <c:f>'Vita Univ 22-32 grafici'!$C$53:$C$57</c:f>
              <c:numCache>
                <c:formatCode>0.0</c:formatCode>
                <c:ptCount val="5"/>
                <c:pt idx="0">
                  <c:v>7.6923076923076925</c:v>
                </c:pt>
                <c:pt idx="1">
                  <c:v>11.538461538461538</c:v>
                </c:pt>
                <c:pt idx="2">
                  <c:v>15.384615384615385</c:v>
                </c:pt>
                <c:pt idx="3">
                  <c:v>23.076923076923077</c:v>
                </c:pt>
                <c:pt idx="4">
                  <c:v>42.307692307692307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33-49D6-AFF9-2DC88C2AB4ED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8406016"/>
        <c:axId val="78432512"/>
      </c:barChart>
      <c:catAx>
        <c:axId val="78406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8432512"/>
        <c:crosses val="autoZero"/>
        <c:auto val="1"/>
        <c:lblAlgn val="ctr"/>
        <c:lblOffset val="100"/>
        <c:noMultiLvlLbl val="0"/>
      </c:catAx>
      <c:valAx>
        <c:axId val="7843251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8406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dirty="0"/>
              <a:t>37. ‘</a:t>
            </a:r>
            <a:r>
              <a:rPr lang="it-IT" i="1" dirty="0" err="1"/>
              <a:t>Training</a:t>
            </a:r>
            <a:r>
              <a:rPr lang="it-IT" i="1" baseline="0" dirty="0" err="1"/>
              <a:t>’s</a:t>
            </a:r>
            <a:r>
              <a:rPr lang="it-IT" i="1" baseline="0" dirty="0"/>
              <a:t> </a:t>
            </a:r>
            <a:r>
              <a:rPr lang="it-IT" i="1" baseline="0" dirty="0" err="1"/>
              <a:t>schedules</a:t>
            </a:r>
            <a:r>
              <a:rPr lang="it-IT" i="1" baseline="0" dirty="0"/>
              <a:t> are </a:t>
            </a:r>
            <a:r>
              <a:rPr lang="it-IT" i="1" baseline="0" dirty="0" err="1"/>
              <a:t>not</a:t>
            </a:r>
            <a:r>
              <a:rPr lang="it-IT" i="1" baseline="0" dirty="0"/>
              <a:t> </a:t>
            </a:r>
            <a:r>
              <a:rPr lang="it-IT" i="1" baseline="0" dirty="0" err="1"/>
              <a:t>flexible</a:t>
            </a:r>
            <a:r>
              <a:rPr lang="it-IT" i="1" baseline="0" dirty="0"/>
              <a:t>’</a:t>
            </a:r>
            <a:endParaRPr lang="it-IT" i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Univ 22-32 grafici'!$A$59:$B$63</c:f>
              <c:strCach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strCache>
              <c:extLst/>
            </c:strRef>
          </c:cat>
          <c:val>
            <c:numRef>
              <c:f>'Vita Univ 22-32 grafici'!$C$59:$C$63</c:f>
              <c:numCache>
                <c:formatCode>0.0</c:formatCode>
                <c:ptCount val="5"/>
                <c:pt idx="0">
                  <c:v>19.230769230769234</c:v>
                </c:pt>
                <c:pt idx="1">
                  <c:v>15.384615384615385</c:v>
                </c:pt>
                <c:pt idx="2">
                  <c:v>34.615384615384613</c:v>
                </c:pt>
                <c:pt idx="3">
                  <c:v>15.384615384615385</c:v>
                </c:pt>
                <c:pt idx="4">
                  <c:v>15.384615384615385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96-4BEB-A354-C4284BE9381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8461184"/>
        <c:axId val="78496128"/>
      </c:barChart>
      <c:catAx>
        <c:axId val="78461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8496128"/>
        <c:crosses val="autoZero"/>
        <c:auto val="1"/>
        <c:lblAlgn val="ctr"/>
        <c:lblOffset val="100"/>
        <c:noMultiLvlLbl val="0"/>
      </c:catAx>
      <c:valAx>
        <c:axId val="7849612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8461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dirty="0"/>
              <a:t>39) I tuoi docenti utilizzano strategie di apprendimento e insegnamento che facilitano la </a:t>
            </a:r>
            <a:r>
              <a:rPr lang="it-IT" dirty="0" err="1"/>
              <a:t>dual</a:t>
            </a:r>
            <a:r>
              <a:rPr lang="it-IT" dirty="0"/>
              <a:t> career?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'Vita Univ 22-32 grafici'!$B$66</c:f>
              <c:strCache>
                <c:ptCount val="1"/>
                <c:pt idx="0">
                  <c:v>27) I tuoi docenti utilizzano strategie di apprendimento e insegnamento che facilitano la dual career?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Univ 22-32 grafici'!$A$67:$A$68</c:f>
              <c:strCache>
                <c:ptCount val="2"/>
                <c:pt idx="0">
                  <c:v>- Sì</c:v>
                </c:pt>
                <c:pt idx="1">
                  <c:v>- No</c:v>
                </c:pt>
              </c:strCache>
            </c:strRef>
          </c:cat>
          <c:val>
            <c:numRef>
              <c:f>'Vita Univ 22-32 grafici'!$B$67:$B$68</c:f>
              <c:numCache>
                <c:formatCode>0.0</c:formatCode>
                <c:ptCount val="2"/>
                <c:pt idx="0">
                  <c:v>34.615384615384613</c:v>
                </c:pt>
                <c:pt idx="1">
                  <c:v>65.384615384615387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AD-4C07-A78B-FE45A7274FD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8606720"/>
        <c:axId val="78609408"/>
      </c:barChart>
      <c:catAx>
        <c:axId val="786067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8609408"/>
        <c:crosses val="autoZero"/>
        <c:auto val="1"/>
        <c:lblAlgn val="ctr"/>
        <c:lblOffset val="100"/>
        <c:noMultiLvlLbl val="0"/>
      </c:catAx>
      <c:valAx>
        <c:axId val="7860940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8606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dirty="0"/>
              <a:t>42) Conosci la legislazione statale o regionale riguardante gli atleti di alto livello?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'Vita Univ 22-32 grafici'!$B$70</c:f>
              <c:strCache>
                <c:ptCount val="1"/>
                <c:pt idx="0">
                  <c:v>30) Conosci la legislazione statale o regionale riguardante gli atleti di alto livello?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Univ 22-32 grafici'!$A$71:$A$73</c:f>
              <c:strCache>
                <c:ptCount val="3"/>
                <c:pt idx="0">
                  <c:v>- Sì</c:v>
                </c:pt>
                <c:pt idx="1">
                  <c:v>- No</c:v>
                </c:pt>
                <c:pt idx="2">
                  <c:v>- Non so se esiste</c:v>
                </c:pt>
              </c:strCache>
            </c:strRef>
          </c:cat>
          <c:val>
            <c:numRef>
              <c:f>'Vita Univ 22-32 grafici'!$B$71:$B$73</c:f>
              <c:numCache>
                <c:formatCode>0.0</c:formatCode>
                <c:ptCount val="3"/>
                <c:pt idx="0">
                  <c:v>7.6923076923076925</c:v>
                </c:pt>
                <c:pt idx="1">
                  <c:v>65.384615384615387</c:v>
                </c:pt>
                <c:pt idx="2">
                  <c:v>26.923076923076923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BE-480B-AFAF-72A8C9CA095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8797824"/>
        <c:axId val="78808960"/>
      </c:barChart>
      <c:catAx>
        <c:axId val="78797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8808960"/>
        <c:crosses val="autoZero"/>
        <c:auto val="1"/>
        <c:lblAlgn val="ctr"/>
        <c:lblOffset val="100"/>
        <c:noMultiLvlLbl val="0"/>
      </c:catAx>
      <c:valAx>
        <c:axId val="7880896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8797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dirty="0"/>
              <a:t>43) Conosci il regolamento universitario della tua università riguardante gli studenti-atleti?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'Vita Univ 22-32 grafici'!$B$75</c:f>
              <c:strCache>
                <c:ptCount val="1"/>
                <c:pt idx="0">
                  <c:v>31) Conosci il regolamento universitario della tua università riguardante gli studenti-atleti?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Univ 22-32 grafici'!$A$76:$A$78</c:f>
              <c:strCache>
                <c:ptCount val="3"/>
                <c:pt idx="0">
                  <c:v>- Sì</c:v>
                </c:pt>
                <c:pt idx="1">
                  <c:v>- No</c:v>
                </c:pt>
                <c:pt idx="2">
                  <c:v>- Non so se esiste</c:v>
                </c:pt>
              </c:strCache>
            </c:strRef>
          </c:cat>
          <c:val>
            <c:numRef>
              <c:f>'Vita Univ 22-32 grafici'!$B$76:$B$78</c:f>
              <c:numCache>
                <c:formatCode>0.0</c:formatCode>
                <c:ptCount val="3"/>
                <c:pt idx="0">
                  <c:v>57.692307692307686</c:v>
                </c:pt>
                <c:pt idx="1">
                  <c:v>38.461538461538467</c:v>
                </c:pt>
                <c:pt idx="2">
                  <c:v>3.8461538461538463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C6-46CB-96C8-FBF71C87C9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9320960"/>
        <c:axId val="79332096"/>
      </c:barChart>
      <c:catAx>
        <c:axId val="793209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9332096"/>
        <c:crosses val="autoZero"/>
        <c:auto val="1"/>
        <c:lblAlgn val="ctr"/>
        <c:lblOffset val="100"/>
        <c:noMultiLvlLbl val="0"/>
      </c:catAx>
      <c:valAx>
        <c:axId val="7933209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9320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'Vita Sport 33-40 grafici'!$C$5</c:f>
              <c:strCache>
                <c:ptCount val="1"/>
                <c:pt idx="0">
                  <c:v>36) Il tuo impegno universitario interferisce con i tuoi allenamenti?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Sport 33-40 grafici'!$B$6:$B$10</c:f>
              <c:strCache>
                <c:ptCount val="5"/>
                <c:pt idx="0">
                  <c:v>Per niente 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Moltissimo 5</c:v>
                </c:pt>
              </c:strCache>
            </c:strRef>
          </c:cat>
          <c:val>
            <c:numRef>
              <c:f>'Vita Sport 33-40 grafici'!$C$6:$C$10</c:f>
              <c:numCache>
                <c:formatCode>0.0</c:formatCode>
                <c:ptCount val="5"/>
                <c:pt idx="0">
                  <c:v>3.8461538461538463</c:v>
                </c:pt>
                <c:pt idx="1">
                  <c:v>11.538461538461538</c:v>
                </c:pt>
                <c:pt idx="2">
                  <c:v>34.615384615384613</c:v>
                </c:pt>
                <c:pt idx="3">
                  <c:v>26.923076923076923</c:v>
                </c:pt>
                <c:pt idx="4">
                  <c:v>23.076923076923077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4C-48E3-8F46-1228A272977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80106240"/>
        <c:axId val="80108928"/>
      </c:barChart>
      <c:catAx>
        <c:axId val="801062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0108928"/>
        <c:crosses val="autoZero"/>
        <c:auto val="1"/>
        <c:lblAlgn val="ctr"/>
        <c:lblOffset val="100"/>
        <c:noMultiLvlLbl val="0"/>
      </c:catAx>
      <c:valAx>
        <c:axId val="8010892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0106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'Asp Dual Career 15-21 grafici'!$B$10</c:f>
              <c:strCache>
                <c:ptCount val="1"/>
                <c:pt idx="0">
                  <c:v>16) I tuoi studi interferiscono con la tua performance atletica?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'Asp Dual Career 15-21 grafici'!$A$11:$A$12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'Asp Dual Career 15-21 grafici'!$B$11:$B$12</c:f>
              <c:numCache>
                <c:formatCode>0%</c:formatCode>
                <c:ptCount val="2"/>
                <c:pt idx="0">
                  <c:v>0.76923076923076927</c:v>
                </c:pt>
                <c:pt idx="1">
                  <c:v>0.23076923076923078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0E-4E46-8BAB-970199C6D19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5175424"/>
        <c:axId val="35190656"/>
      </c:barChart>
      <c:catAx>
        <c:axId val="351754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5190656"/>
        <c:crosses val="autoZero"/>
        <c:auto val="1"/>
        <c:lblAlgn val="ctr"/>
        <c:lblOffset val="100"/>
        <c:noMultiLvlLbl val="0"/>
      </c:catAx>
      <c:valAx>
        <c:axId val="3519065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5175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'Vita Sport 33-40 grafici'!$D$14</c:f>
              <c:strCache>
                <c:ptCount val="1"/>
                <c:pt idx="0">
                  <c:v>Piattaforme online 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Sport 33-40 grafici'!$C$15:$C$19</c:f>
              <c:strCache>
                <c:ptCount val="5"/>
                <c:pt idx="0">
                  <c:v>1 non lo utilizzo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 lo utilizzo molto</c:v>
                </c:pt>
              </c:strCache>
            </c:strRef>
          </c:cat>
          <c:val>
            <c:numRef>
              <c:f>'Vita Sport 33-40 grafici'!$D$15:$D$19</c:f>
              <c:numCache>
                <c:formatCode>0.0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11.538461538461538</c:v>
                </c:pt>
                <c:pt idx="3">
                  <c:v>30.76923076923077</c:v>
                </c:pt>
                <c:pt idx="4">
                  <c:v>57.692307692307686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96-42AE-B02C-691DFBB772A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9942016"/>
        <c:axId val="80152832"/>
      </c:barChart>
      <c:catAx>
        <c:axId val="79942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0152832"/>
        <c:crosses val="autoZero"/>
        <c:auto val="1"/>
        <c:lblAlgn val="ctr"/>
        <c:lblOffset val="100"/>
        <c:noMultiLvlLbl val="0"/>
      </c:catAx>
      <c:valAx>
        <c:axId val="8015283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9942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'Vita Sport 33-40 grafici'!$D$21</c:f>
              <c:strCache>
                <c:ptCount val="1"/>
                <c:pt idx="0">
                  <c:v>Forum 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Sport 33-40 grafici'!$C$22:$C$26</c:f>
              <c:strCache>
                <c:ptCount val="5"/>
                <c:pt idx="0">
                  <c:v>1 non lo utilizzo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 lo utilizzo molto</c:v>
                </c:pt>
              </c:strCache>
            </c:strRef>
          </c:cat>
          <c:val>
            <c:numRef>
              <c:f>'Vita Sport 33-40 grafici'!$D$22:$D$26</c:f>
              <c:numCache>
                <c:formatCode>0.0</c:formatCode>
                <c:ptCount val="5"/>
                <c:pt idx="0">
                  <c:v>65.384615384615387</c:v>
                </c:pt>
                <c:pt idx="1">
                  <c:v>11.538461538461538</c:v>
                </c:pt>
                <c:pt idx="2">
                  <c:v>15.384615384615385</c:v>
                </c:pt>
                <c:pt idx="3">
                  <c:v>3.8461538461538463</c:v>
                </c:pt>
                <c:pt idx="4">
                  <c:v>3.8461538461538463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0A-49FF-BC1A-C5944FCAB74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80169216"/>
        <c:axId val="80200064"/>
      </c:barChart>
      <c:catAx>
        <c:axId val="801692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0200064"/>
        <c:crosses val="autoZero"/>
        <c:auto val="1"/>
        <c:lblAlgn val="ctr"/>
        <c:lblOffset val="100"/>
        <c:noMultiLvlLbl val="0"/>
      </c:catAx>
      <c:valAx>
        <c:axId val="8020006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0169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'Vita Sport 33-40 grafici'!$D$28</c:f>
              <c:strCache>
                <c:ptCount val="1"/>
                <c:pt idx="0">
                  <c:v>Esercitazioni 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Sport 33-40 grafici'!$C$29:$C$33</c:f>
              <c:strCache>
                <c:ptCount val="5"/>
                <c:pt idx="0">
                  <c:v>1 non lo utilizzo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 lo utilizzo molto</c:v>
                </c:pt>
              </c:strCache>
            </c:strRef>
          </c:cat>
          <c:val>
            <c:numRef>
              <c:f>'Vita Sport 33-40 grafici'!$D$29:$D$33</c:f>
              <c:numCache>
                <c:formatCode>0.0</c:formatCode>
                <c:ptCount val="5"/>
                <c:pt idx="0">
                  <c:v>3.8461538461538463</c:v>
                </c:pt>
                <c:pt idx="1">
                  <c:v>19.230769230769234</c:v>
                </c:pt>
                <c:pt idx="2">
                  <c:v>42.307692307692307</c:v>
                </c:pt>
                <c:pt idx="3">
                  <c:v>19.230769230769234</c:v>
                </c:pt>
                <c:pt idx="4">
                  <c:v>15.384615384615385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E7-4C23-88C0-45E65F48CD9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80211328"/>
        <c:axId val="81504512"/>
      </c:barChart>
      <c:catAx>
        <c:axId val="80211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504512"/>
        <c:crosses val="autoZero"/>
        <c:auto val="1"/>
        <c:lblAlgn val="ctr"/>
        <c:lblOffset val="100"/>
        <c:noMultiLvlLbl val="0"/>
      </c:catAx>
      <c:valAx>
        <c:axId val="8150451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0211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'Vita Sport 33-40 grafici'!$D$35</c:f>
              <c:strCache>
                <c:ptCount val="1"/>
                <c:pt idx="0">
                  <c:v>Chat 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Sport 33-40 grafici'!$C$36:$C$40</c:f>
              <c:strCache>
                <c:ptCount val="5"/>
                <c:pt idx="0">
                  <c:v>1 non lo utilizzo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 lo utilizzo molto</c:v>
                </c:pt>
              </c:strCache>
            </c:strRef>
          </c:cat>
          <c:val>
            <c:numRef>
              <c:f>'Vita Sport 33-40 grafici'!$D$36:$D$40</c:f>
              <c:numCache>
                <c:formatCode>0.0</c:formatCode>
                <c:ptCount val="5"/>
                <c:pt idx="0">
                  <c:v>46.153846153846153</c:v>
                </c:pt>
                <c:pt idx="1">
                  <c:v>23.076923076923077</c:v>
                </c:pt>
                <c:pt idx="2">
                  <c:v>11.538461538461538</c:v>
                </c:pt>
                <c:pt idx="3">
                  <c:v>11.538461538461538</c:v>
                </c:pt>
                <c:pt idx="4">
                  <c:v>7.6923076923076925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D7-4FFA-8209-20E5F4EDC8FD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81520896"/>
        <c:axId val="83104896"/>
      </c:barChart>
      <c:catAx>
        <c:axId val="815208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3104896"/>
        <c:crosses val="autoZero"/>
        <c:auto val="1"/>
        <c:lblAlgn val="ctr"/>
        <c:lblOffset val="100"/>
        <c:noMultiLvlLbl val="0"/>
      </c:catAx>
      <c:valAx>
        <c:axId val="8310489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52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17581333973128599"/>
          <c:y val="9.22649572649572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'Vita Sport 33-40 grafici'!$D$42</c:f>
              <c:strCache>
                <c:ptCount val="1"/>
                <c:pt idx="0">
                  <c:v>Videoconferenze/Skype 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Sport 33-40 grafici'!$C$43:$C$47</c:f>
              <c:strCache>
                <c:ptCount val="5"/>
                <c:pt idx="0">
                  <c:v>1 non lo utilizzo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 lo utilizzo molto</c:v>
                </c:pt>
              </c:strCache>
            </c:strRef>
          </c:cat>
          <c:val>
            <c:numRef>
              <c:f>'Vita Sport 33-40 grafici'!$D$43:$D$47</c:f>
              <c:numCache>
                <c:formatCode>0.0</c:formatCode>
                <c:ptCount val="5"/>
                <c:pt idx="0">
                  <c:v>92.307692307692307</c:v>
                </c:pt>
                <c:pt idx="1">
                  <c:v>3.8461538461538463</c:v>
                </c:pt>
                <c:pt idx="2">
                  <c:v>0</c:v>
                </c:pt>
                <c:pt idx="3">
                  <c:v>0</c:v>
                </c:pt>
                <c:pt idx="4">
                  <c:v>3.8461538461538463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A2-4A23-BDCD-829FFF5EB62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83160448"/>
        <c:axId val="83158912"/>
      </c:barChart>
      <c:catAx>
        <c:axId val="83160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3158912"/>
        <c:crosses val="autoZero"/>
        <c:auto val="1"/>
        <c:lblAlgn val="ctr"/>
        <c:lblOffset val="100"/>
        <c:noMultiLvlLbl val="0"/>
      </c:catAx>
      <c:valAx>
        <c:axId val="8315891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3160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39691751972702066"/>
          <c:y val="5.97008547008546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'Vita Sport 33-40 grafici'!$D$49</c:f>
              <c:strCache>
                <c:ptCount val="1"/>
                <c:pt idx="0">
                  <c:v>Facebook 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Sport 33-40 grafici'!$C$50:$C$54</c:f>
              <c:strCache>
                <c:ptCount val="5"/>
                <c:pt idx="0">
                  <c:v>1 non lo utilizzo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 lo utilizzo molto</c:v>
                </c:pt>
              </c:strCache>
            </c:strRef>
          </c:cat>
          <c:val>
            <c:numRef>
              <c:f>'Vita Sport 33-40 grafici'!$D$50:$D$54</c:f>
              <c:numCache>
                <c:formatCode>0.0</c:formatCode>
                <c:ptCount val="5"/>
                <c:pt idx="0">
                  <c:v>42.307692307692307</c:v>
                </c:pt>
                <c:pt idx="1">
                  <c:v>15.384615384615385</c:v>
                </c:pt>
                <c:pt idx="2">
                  <c:v>26.923076923076923</c:v>
                </c:pt>
                <c:pt idx="3">
                  <c:v>7.6923076923076925</c:v>
                </c:pt>
                <c:pt idx="4">
                  <c:v>7.6923076923076925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CE-4272-BBF0-EAB0CDBB1EF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82882560"/>
        <c:axId val="82885248"/>
      </c:barChart>
      <c:catAx>
        <c:axId val="828825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2885248"/>
        <c:crosses val="autoZero"/>
        <c:auto val="1"/>
        <c:lblAlgn val="ctr"/>
        <c:lblOffset val="100"/>
        <c:noMultiLvlLbl val="0"/>
      </c:catAx>
      <c:valAx>
        <c:axId val="8288524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2882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'Vita Sport 33-40 grafici'!$D$56</c:f>
              <c:strCache>
                <c:ptCount val="1"/>
                <c:pt idx="0">
                  <c:v>Twitter 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Sport 33-40 grafici'!$C$57:$C$61</c:f>
              <c:strCache>
                <c:ptCount val="5"/>
                <c:pt idx="0">
                  <c:v>1 non lo utilizzo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 lo utilizzo molto</c:v>
                </c:pt>
              </c:strCache>
            </c:strRef>
          </c:cat>
          <c:val>
            <c:numRef>
              <c:f>'Vita Sport 33-40 grafici'!$D$57:$D$61</c:f>
              <c:numCache>
                <c:formatCode>0.0</c:formatCode>
                <c:ptCount val="5"/>
                <c:pt idx="0">
                  <c:v>92.307692307692307</c:v>
                </c:pt>
                <c:pt idx="1">
                  <c:v>7.6923076923076925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D7-4AE8-87E6-24146DF8179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82904192"/>
        <c:axId val="82980864"/>
      </c:barChart>
      <c:catAx>
        <c:axId val="829041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2980864"/>
        <c:crosses val="autoZero"/>
        <c:auto val="1"/>
        <c:lblAlgn val="ctr"/>
        <c:lblOffset val="100"/>
        <c:noMultiLvlLbl val="0"/>
      </c:catAx>
      <c:valAx>
        <c:axId val="8298086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2904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'Vita Sport 33-40 grafici'!$D$63</c:f>
              <c:strCache>
                <c:ptCount val="1"/>
                <c:pt idx="0">
                  <c:v>Altri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Sport 33-40 grafici'!$C$64:$C$68</c:f>
              <c:strCache>
                <c:ptCount val="5"/>
                <c:pt idx="0">
                  <c:v>1 non lo utilizzo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 lo utilizzo molto</c:v>
                </c:pt>
              </c:strCache>
            </c:strRef>
          </c:cat>
          <c:val>
            <c:numRef>
              <c:f>'Vita Sport 33-40 grafici'!$D$64:$D$68</c:f>
              <c:numCache>
                <c:formatCode>0.0</c:formatCode>
                <c:ptCount val="5"/>
                <c:pt idx="0">
                  <c:v>57.692307692307686</c:v>
                </c:pt>
                <c:pt idx="1">
                  <c:v>11.538461538461538</c:v>
                </c:pt>
                <c:pt idx="2">
                  <c:v>11.538461538461538</c:v>
                </c:pt>
                <c:pt idx="3">
                  <c:v>11.538461538461538</c:v>
                </c:pt>
                <c:pt idx="4">
                  <c:v>7.6923076923076925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86-4D44-9AF2-919E1ACEB49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82996224"/>
        <c:axId val="83011456"/>
      </c:barChart>
      <c:catAx>
        <c:axId val="82996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3011456"/>
        <c:crosses val="autoZero"/>
        <c:auto val="1"/>
        <c:lblAlgn val="ctr"/>
        <c:lblOffset val="100"/>
        <c:noMultiLvlLbl val="0"/>
      </c:catAx>
      <c:valAx>
        <c:axId val="8301145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2996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'Vita Sport 33-40 grafici'!$F$71</c:f>
              <c:strCache>
                <c:ptCount val="1"/>
                <c:pt idx="0">
                  <c:v>40) Quali sono le tue aspettative al termine della carriera sportiva?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Sport 33-40 grafici'!$E$72:$E$74</c:f>
              <c:strCache>
                <c:ptCount val="3"/>
                <c:pt idx="0">
                  <c:v>Continuare ad essere impegnato nello sport</c:v>
                </c:pt>
                <c:pt idx="1">
                  <c:v>Lavorare nell'ambito dei miei studi</c:v>
                </c:pt>
                <c:pt idx="2">
                  <c:v>Vivere con i miei risparmi</c:v>
                </c:pt>
              </c:strCache>
            </c:strRef>
          </c:cat>
          <c:val>
            <c:numRef>
              <c:f>'Vita Sport 33-40 grafici'!$F$72:$F$74</c:f>
              <c:numCache>
                <c:formatCode>0.0</c:formatCode>
                <c:ptCount val="3"/>
                <c:pt idx="0">
                  <c:v>46.153846153846153</c:v>
                </c:pt>
                <c:pt idx="1">
                  <c:v>53.846153846153847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9F-4C9A-9AE2-BAE038E82ED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83036416"/>
        <c:axId val="83076224"/>
      </c:barChart>
      <c:catAx>
        <c:axId val="830364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3076224"/>
        <c:crosses val="autoZero"/>
        <c:auto val="1"/>
        <c:lblAlgn val="ctr"/>
        <c:lblOffset val="100"/>
        <c:noMultiLvlLbl val="0"/>
      </c:catAx>
      <c:valAx>
        <c:axId val="8307622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3036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dirty="0"/>
              <a:t>74) La tua università ha un sistema che prevede un tutor?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'Tutor Sp 41-49 grafici'!$B$3</c:f>
              <c:strCache>
                <c:ptCount val="1"/>
                <c:pt idx="0">
                  <c:v>41) La tua università ha un sistema che prevede un tutor?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'Tutor Sp 41-49 grafici'!$A$4:$A$5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'Tutor Sp 41-49 grafici'!$B$4:$B$5</c:f>
              <c:numCache>
                <c:formatCode>0%</c:formatCode>
                <c:ptCount val="2"/>
                <c:pt idx="0">
                  <c:v>0.15384615384615385</c:v>
                </c:pt>
                <c:pt idx="1">
                  <c:v>0.84615384615384615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49-40D5-8DF5-EF3E8C30D46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83330176"/>
        <c:axId val="83333120"/>
      </c:barChart>
      <c:catAx>
        <c:axId val="833301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3333120"/>
        <c:crosses val="autoZero"/>
        <c:auto val="1"/>
        <c:lblAlgn val="ctr"/>
        <c:lblOffset val="100"/>
        <c:noMultiLvlLbl val="0"/>
      </c:catAx>
      <c:valAx>
        <c:axId val="8333312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3330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'Asp Dual Career 15-21 grafici'!$B$14</c:f>
              <c:strCache>
                <c:ptCount val="1"/>
                <c:pt idx="0">
                  <c:v>Motivazioni del sì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'Asp Dual Career 15-21 grafici'!$A$15:$A$18</c:f>
              <c:strCache>
                <c:ptCount val="4"/>
                <c:pt idx="0">
                  <c:v>Impossibilità di Organizzazione e/o tempo </c:v>
                </c:pt>
                <c:pt idx="1">
                  <c:v>Stanchezza</c:v>
                </c:pt>
                <c:pt idx="2">
                  <c:v>Priorità agli studi</c:v>
                </c:pt>
                <c:pt idx="3">
                  <c:v>Rigidità piano di studi e frequenza obbligatoria</c:v>
                </c:pt>
              </c:strCache>
            </c:strRef>
          </c:cat>
          <c:val>
            <c:numRef>
              <c:f>'Asp Dual Career 15-21 grafici'!$B$15:$B$18</c:f>
              <c:numCache>
                <c:formatCode>0%</c:formatCode>
                <c:ptCount val="4"/>
                <c:pt idx="0">
                  <c:v>0.4</c:v>
                </c:pt>
                <c:pt idx="1">
                  <c:v>0.15</c:v>
                </c:pt>
                <c:pt idx="2">
                  <c:v>0.05</c:v>
                </c:pt>
                <c:pt idx="3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9E-4000-86D2-AA2A2C458C3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8237312"/>
        <c:axId val="38244352"/>
      </c:barChart>
      <c:catAx>
        <c:axId val="382373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8244352"/>
        <c:crosses val="autoZero"/>
        <c:auto val="1"/>
        <c:lblAlgn val="ctr"/>
        <c:lblOffset val="100"/>
        <c:noMultiLvlLbl val="0"/>
      </c:catAx>
      <c:valAx>
        <c:axId val="3824435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8237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'Tutor Sp 41-49 grafici'!$B$19</c:f>
              <c:strCache>
                <c:ptCount val="1"/>
                <c:pt idx="0">
                  <c:v>47) Ti piacerebbe che il tutor ti consigliasse su: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'Tutor Sp 41-49 grafici'!$A$20:$A$28</c:f>
              <c:strCache>
                <c:ptCount val="9"/>
                <c:pt idx="0">
                  <c:v>Accesso agli studi (aspetti burocratici)</c:v>
                </c:pt>
                <c:pt idx="1">
                  <c:v>Quali discipline scegliere</c:v>
                </c:pt>
                <c:pt idx="2">
                  <c:v>Il calendario degli esami</c:v>
                </c:pt>
                <c:pt idx="3">
                  <c:v>Le variazione delle date degli esami</c:v>
                </c:pt>
                <c:pt idx="4">
                  <c:v>Come motivare richiesta supporto allenamenti/competizioni</c:v>
                </c:pt>
                <c:pt idx="5">
                  <c:v>Come contattare gli insegnanti</c:v>
                </c:pt>
                <c:pt idx="6">
                  <c:v>Come risolvere pratiche burocratiche</c:v>
                </c:pt>
                <c:pt idx="7">
                  <c:v>L'uso di una piattaforma virtuale</c:v>
                </c:pt>
                <c:pt idx="8">
                  <c:v>Metodologie di insegnamento</c:v>
                </c:pt>
              </c:strCache>
            </c:strRef>
          </c:cat>
          <c:val>
            <c:numRef>
              <c:f>'Tutor Sp 41-49 grafici'!$B$20:$B$28</c:f>
              <c:numCache>
                <c:formatCode>0%</c:formatCode>
                <c:ptCount val="9"/>
                <c:pt idx="0">
                  <c:v>0.38461538461538464</c:v>
                </c:pt>
                <c:pt idx="1">
                  <c:v>7.6923076923076927E-2</c:v>
                </c:pt>
                <c:pt idx="2">
                  <c:v>0.23076923076923078</c:v>
                </c:pt>
                <c:pt idx="3">
                  <c:v>3.8461538461538464E-2</c:v>
                </c:pt>
                <c:pt idx="4">
                  <c:v>0.11538461538461539</c:v>
                </c:pt>
                <c:pt idx="5">
                  <c:v>0</c:v>
                </c:pt>
                <c:pt idx="6">
                  <c:v>3.8461538461538464E-2</c:v>
                </c:pt>
                <c:pt idx="7">
                  <c:v>0</c:v>
                </c:pt>
                <c:pt idx="8">
                  <c:v>0.11538461538461539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CA-4526-8234-740F8BE5EF1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87474176"/>
        <c:axId val="87476864"/>
      </c:barChart>
      <c:catAx>
        <c:axId val="874741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7476864"/>
        <c:crosses val="autoZero"/>
        <c:auto val="1"/>
        <c:lblAlgn val="ctr"/>
        <c:lblOffset val="100"/>
        <c:noMultiLvlLbl val="0"/>
      </c:catAx>
      <c:valAx>
        <c:axId val="8747686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7474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'Asp Dual Career 15-21 grafici'!$B$20</c:f>
              <c:strCache>
                <c:ptCount val="1"/>
                <c:pt idx="0">
                  <c:v>17) La pratica sportiva interferisce con i tuoi studi?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'Asp Dual Career 15-21 grafici'!$A$21:$A$22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'Asp Dual Career 15-21 grafici'!$B$21:$B$22</c:f>
              <c:numCache>
                <c:formatCode>0%</c:formatCode>
                <c:ptCount val="2"/>
                <c:pt idx="0">
                  <c:v>0.57692307692307687</c:v>
                </c:pt>
                <c:pt idx="1">
                  <c:v>0.42307692307692307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74-4A8E-894D-A425CCC1293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9874560"/>
        <c:axId val="39877248"/>
      </c:barChart>
      <c:catAx>
        <c:axId val="398745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9877248"/>
        <c:crosses val="autoZero"/>
        <c:auto val="1"/>
        <c:lblAlgn val="ctr"/>
        <c:lblOffset val="100"/>
        <c:noMultiLvlLbl val="0"/>
      </c:catAx>
      <c:valAx>
        <c:axId val="3987724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9874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'Asp Dual Career 15-21 grafici'!$B$24</c:f>
              <c:strCache>
                <c:ptCount val="1"/>
                <c:pt idx="0">
                  <c:v>Motivazioni del sì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'Asp Dual Career 15-21 grafici'!$A$25:$A$28</c:f>
              <c:strCache>
                <c:ptCount val="4"/>
                <c:pt idx="0">
                  <c:v>Impossibilità di Organizzazione e/o tempo </c:v>
                </c:pt>
                <c:pt idx="1">
                  <c:v>Stanchezza</c:v>
                </c:pt>
                <c:pt idx="2">
                  <c:v>Priorità allo sport</c:v>
                </c:pt>
                <c:pt idx="3">
                  <c:v>Rigidità piano di studi e frequenza obbligatoria</c:v>
                </c:pt>
              </c:strCache>
            </c:strRef>
          </c:cat>
          <c:val>
            <c:numRef>
              <c:f>'Asp Dual Career 15-21 grafici'!$B$25:$B$28</c:f>
              <c:numCache>
                <c:formatCode>0%</c:formatCode>
                <c:ptCount val="4"/>
                <c:pt idx="0">
                  <c:v>0.93333333333333335</c:v>
                </c:pt>
                <c:pt idx="1">
                  <c:v>6.6666666666666666E-2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0C-4522-9B62-4E87C9723B3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40621952"/>
        <c:axId val="40309504"/>
      </c:barChart>
      <c:catAx>
        <c:axId val="40621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0309504"/>
        <c:crosses val="autoZero"/>
        <c:auto val="1"/>
        <c:lblAlgn val="ctr"/>
        <c:lblOffset val="100"/>
        <c:noMultiLvlLbl val="0"/>
      </c:catAx>
      <c:valAx>
        <c:axId val="4030950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0621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'Asp Dual Career 15-21 grafici'!$B$31</c:f>
              <c:strCache>
                <c:ptCount val="1"/>
                <c:pt idx="0">
                  <c:v>18) Ti consideri come?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'Asp Dual Career 15-21 grafici'!$A$32:$A$33</c:f>
              <c:strCache>
                <c:ptCount val="2"/>
                <c:pt idx="0">
                  <c:v>Studente / Atleta</c:v>
                </c:pt>
                <c:pt idx="1">
                  <c:v>Atleta / Studente</c:v>
                </c:pt>
              </c:strCache>
            </c:strRef>
          </c:cat>
          <c:val>
            <c:numRef>
              <c:f>'Asp Dual Career 15-21 grafici'!$B$32:$B$33</c:f>
              <c:numCache>
                <c:formatCode>0.0</c:formatCode>
                <c:ptCount val="2"/>
                <c:pt idx="0">
                  <c:v>69.230769230769226</c:v>
                </c:pt>
                <c:pt idx="1">
                  <c:v>30.76923076923077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86-4F98-BD56-83B451261BA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40555264"/>
        <c:axId val="40557952"/>
      </c:barChart>
      <c:catAx>
        <c:axId val="405552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0557952"/>
        <c:crosses val="autoZero"/>
        <c:auto val="1"/>
        <c:lblAlgn val="ctr"/>
        <c:lblOffset val="100"/>
        <c:noMultiLvlLbl val="0"/>
      </c:catAx>
      <c:valAx>
        <c:axId val="4055795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0555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'Vita Univ 22-32 grafici'!$B$3</c:f>
              <c:strCache>
                <c:ptCount val="1"/>
                <c:pt idx="0">
                  <c:v>22) Quali sono le tue aspettative a conclusione dei tuoi studi?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Univ 22-32 grafici'!$A$4:$A$7</c:f>
              <c:strCache>
                <c:ptCount val="4"/>
                <c:pt idx="0">
                  <c:v>-Continuare a studiare</c:v>
                </c:pt>
                <c:pt idx="1">
                  <c:v>- Trovare un lavoro nell'ambito dei miei studi</c:v>
                </c:pt>
                <c:pt idx="2">
                  <c:v>- Continuare la carriera di atleta</c:v>
                </c:pt>
                <c:pt idx="3">
                  <c:v>- Trovare un’occupazione come laureato</c:v>
                </c:pt>
              </c:strCache>
            </c:strRef>
          </c:cat>
          <c:val>
            <c:numRef>
              <c:f>'Vita Univ 22-32 grafici'!$B$4:$B$7</c:f>
              <c:numCache>
                <c:formatCode>0.0</c:formatCode>
                <c:ptCount val="4"/>
                <c:pt idx="0">
                  <c:v>19.230769230769234</c:v>
                </c:pt>
                <c:pt idx="1">
                  <c:v>65.384615384615387</c:v>
                </c:pt>
                <c:pt idx="2">
                  <c:v>11.538461538461538</c:v>
                </c:pt>
                <c:pt idx="3">
                  <c:v>3.8461538461538463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D2-4F3E-81CB-527DAB79CB3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63937920"/>
        <c:axId val="63953152"/>
      </c:barChart>
      <c:catAx>
        <c:axId val="63937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3953152"/>
        <c:crosses val="autoZero"/>
        <c:auto val="1"/>
        <c:lblAlgn val="ctr"/>
        <c:lblOffset val="100"/>
        <c:noMultiLvlLbl val="0"/>
      </c:catAx>
      <c:valAx>
        <c:axId val="6395315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3937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dirty="0"/>
              <a:t>26. ‘</a:t>
            </a:r>
            <a:r>
              <a:rPr lang="it-IT" i="1" dirty="0"/>
              <a:t>The </a:t>
            </a:r>
            <a:r>
              <a:rPr lang="it-IT" i="1" dirty="0" err="1"/>
              <a:t>university</a:t>
            </a:r>
            <a:r>
              <a:rPr lang="it-IT" i="1" dirty="0"/>
              <a:t> </a:t>
            </a:r>
            <a:r>
              <a:rPr lang="it-IT" i="1" dirty="0" err="1"/>
              <a:t>is</a:t>
            </a:r>
            <a:r>
              <a:rPr lang="it-IT" i="1" dirty="0"/>
              <a:t> far </a:t>
            </a:r>
          </a:p>
          <a:p>
            <a:pPr>
              <a:defRPr/>
            </a:pPr>
            <a:r>
              <a:rPr lang="it-IT" i="1" dirty="0"/>
              <a:t>from </a:t>
            </a:r>
            <a:r>
              <a:rPr lang="it-IT" i="1" dirty="0" err="1"/>
              <a:t>my</a:t>
            </a:r>
            <a:r>
              <a:rPr lang="it-IT" i="1" dirty="0"/>
              <a:t> home</a:t>
            </a:r>
            <a:r>
              <a:rPr lang="it-IT" dirty="0"/>
              <a:t>’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Univ 22-32 grafici'!$A$17:$B$21</c:f>
              <c:strCach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strCache>
              <c:extLst/>
            </c:strRef>
          </c:cat>
          <c:val>
            <c:numRef>
              <c:f>'Vita Univ 22-32 grafici'!$C$17:$C$21</c:f>
              <c:numCache>
                <c:formatCode>0.0</c:formatCode>
                <c:ptCount val="5"/>
                <c:pt idx="0">
                  <c:v>15.384615384615385</c:v>
                </c:pt>
                <c:pt idx="1">
                  <c:v>11.538461538461538</c:v>
                </c:pt>
                <c:pt idx="2">
                  <c:v>15.384615384615385</c:v>
                </c:pt>
                <c:pt idx="3">
                  <c:v>34.615384615384613</c:v>
                </c:pt>
                <c:pt idx="4">
                  <c:v>23.076923076923077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D5-46DE-8D82-44083AB643A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3619712"/>
        <c:axId val="73651328"/>
      </c:barChart>
      <c:catAx>
        <c:axId val="736197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3651328"/>
        <c:crosses val="autoZero"/>
        <c:auto val="1"/>
        <c:lblAlgn val="ctr"/>
        <c:lblOffset val="100"/>
        <c:noMultiLvlLbl val="0"/>
      </c:catAx>
      <c:valAx>
        <c:axId val="7365132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3619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dirty="0"/>
              <a:t>27. ‘</a:t>
            </a:r>
            <a:r>
              <a:rPr lang="it-IT" i="1" dirty="0"/>
              <a:t>I </a:t>
            </a:r>
            <a:r>
              <a:rPr lang="it-IT" i="1" dirty="0" err="1"/>
              <a:t>find</a:t>
            </a:r>
            <a:r>
              <a:rPr lang="it-IT" i="1" dirty="0"/>
              <a:t> </a:t>
            </a:r>
            <a:r>
              <a:rPr lang="it-IT" i="1" dirty="0" err="1"/>
              <a:t>myself</a:t>
            </a:r>
            <a:r>
              <a:rPr lang="it-IT" i="1" dirty="0"/>
              <a:t> </a:t>
            </a:r>
            <a:r>
              <a:rPr lang="it-IT" i="1" dirty="0" err="1"/>
              <a:t>unable</a:t>
            </a:r>
            <a:r>
              <a:rPr lang="it-IT" i="1" dirty="0"/>
              <a:t> to balance </a:t>
            </a:r>
            <a:r>
              <a:rPr lang="it-IT" i="1" dirty="0" err="1"/>
              <a:t>study</a:t>
            </a:r>
            <a:r>
              <a:rPr lang="it-IT" i="1" dirty="0"/>
              <a:t> and training time</a:t>
            </a:r>
            <a:r>
              <a:rPr lang="it-IT" dirty="0"/>
              <a:t>’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'Vita Univ 22-32 grafici'!$A$23:$B$27</c:f>
              <c:strCach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strCache>
              <c:extLst/>
            </c:strRef>
          </c:cat>
          <c:val>
            <c:numRef>
              <c:f>'Vita Univ 22-32 grafici'!$C$23:$C$27</c:f>
              <c:numCache>
                <c:formatCode>0.0</c:formatCode>
                <c:ptCount val="5"/>
                <c:pt idx="0">
                  <c:v>7.6923076923076925</c:v>
                </c:pt>
                <c:pt idx="1">
                  <c:v>19.230769230769234</c:v>
                </c:pt>
                <c:pt idx="2">
                  <c:v>46.153846153846153</c:v>
                </c:pt>
                <c:pt idx="3">
                  <c:v>11.538461538461538</c:v>
                </c:pt>
                <c:pt idx="4">
                  <c:v>15.384615384615385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82-4C35-BEF6-8E0C2ECEB05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2763264"/>
        <c:axId val="72764800"/>
      </c:barChart>
      <c:catAx>
        <c:axId val="727632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2764800"/>
        <c:crosses val="autoZero"/>
        <c:auto val="1"/>
        <c:lblAlgn val="ctr"/>
        <c:lblOffset val="100"/>
        <c:noMultiLvlLbl val="0"/>
      </c:catAx>
      <c:valAx>
        <c:axId val="7276480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2763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9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0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3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4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5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6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7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8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9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0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EDE35-CCD8-4B7C-9654-CF168971E11D}" type="datetimeFigureOut">
              <a:rPr lang="it-IT" smtClean="0"/>
              <a:t>02/03/2017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5B6B50-9316-4675-ACAB-2ADBD2CF49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49993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B9BC-8296-4F40-A9F4-B77EB9E54DE4}" type="datetimeFigureOut">
              <a:rPr lang="it-IT" smtClean="0"/>
              <a:t>02/03/2017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809BD-ECB7-40D3-A0BF-A50065025C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2520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B9BC-8296-4F40-A9F4-B77EB9E54DE4}" type="datetimeFigureOut">
              <a:rPr lang="it-IT" smtClean="0"/>
              <a:t>02/03/2017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809BD-ECB7-40D3-A0BF-A50065025C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3610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B9BC-8296-4F40-A9F4-B77EB9E54DE4}" type="datetimeFigureOut">
              <a:rPr lang="it-IT" smtClean="0"/>
              <a:t>02/03/2017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809BD-ECB7-40D3-A0BF-A50065025C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024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B9BC-8296-4F40-A9F4-B77EB9E54DE4}" type="datetimeFigureOut">
              <a:rPr lang="it-IT" smtClean="0"/>
              <a:t>02/03/2017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809BD-ECB7-40D3-A0BF-A50065025C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2893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B9BC-8296-4F40-A9F4-B77EB9E54DE4}" type="datetimeFigureOut">
              <a:rPr lang="it-IT" smtClean="0"/>
              <a:t>02/03/2017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809BD-ECB7-40D3-A0BF-A50065025C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604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B9BC-8296-4F40-A9F4-B77EB9E54DE4}" type="datetimeFigureOut">
              <a:rPr lang="it-IT" smtClean="0"/>
              <a:t>02/03/2017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809BD-ECB7-40D3-A0BF-A50065025C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784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B9BC-8296-4F40-A9F4-B77EB9E54DE4}" type="datetimeFigureOut">
              <a:rPr lang="it-IT" smtClean="0"/>
              <a:t>02/03/2017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809BD-ECB7-40D3-A0BF-A50065025C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0990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B9BC-8296-4F40-A9F4-B77EB9E54DE4}" type="datetimeFigureOut">
              <a:rPr lang="it-IT" smtClean="0"/>
              <a:t>02/03/2017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809BD-ECB7-40D3-A0BF-A50065025C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7042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B9BC-8296-4F40-A9F4-B77EB9E54DE4}" type="datetimeFigureOut">
              <a:rPr lang="it-IT" smtClean="0"/>
              <a:t>02/03/2017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809BD-ECB7-40D3-A0BF-A50065025C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02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B9BC-8296-4F40-A9F4-B77EB9E54DE4}" type="datetimeFigureOut">
              <a:rPr lang="it-IT" smtClean="0"/>
              <a:t>02/03/2017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809BD-ECB7-40D3-A0BF-A50065025C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1192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B9BC-8296-4F40-A9F4-B77EB9E54DE4}" type="datetimeFigureOut">
              <a:rPr lang="it-IT" smtClean="0"/>
              <a:t>02/03/2017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809BD-ECB7-40D3-A0BF-A50065025C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338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CB9BC-8296-4F40-A9F4-B77EB9E54DE4}" type="datetimeFigureOut">
              <a:rPr lang="it-IT" smtClean="0"/>
              <a:t>02/03/2017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809BD-ECB7-40D3-A0BF-A50065025C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603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7" Type="http://schemas.openxmlformats.org/officeDocument/2006/relationships/image" Target="../media/image3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7" Type="http://schemas.openxmlformats.org/officeDocument/2006/relationships/image" Target="../media/image3.pn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7" Type="http://schemas.openxmlformats.org/officeDocument/2006/relationships/image" Target="../media/image3.png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chart" Target="../charts/chart23.xml"/><Relationship Id="rId4" Type="http://schemas.openxmlformats.org/officeDocument/2006/relationships/chart" Target="../charts/char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7" Type="http://schemas.openxmlformats.org/officeDocument/2006/relationships/image" Target="../media/image3.png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chart" Target="../charts/chart27.xml"/><Relationship Id="rId4" Type="http://schemas.openxmlformats.org/officeDocument/2006/relationships/chart" Target="../charts/char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799288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2515208"/>
            <a:ext cx="9144000" cy="1944216"/>
          </a:xfrm>
        </p:spPr>
        <p:txBody>
          <a:bodyPr>
            <a:normAutofit fontScale="90000"/>
          </a:bodyPr>
          <a:lstStyle/>
          <a:p>
            <a:r>
              <a:rPr lang="it-IT" dirty="0"/>
              <a:t>Università degli Studi di Roma </a:t>
            </a:r>
            <a:r>
              <a:rPr lang="it-IT" i="1" dirty="0"/>
              <a:t>Foro Italico</a:t>
            </a:r>
            <a:br>
              <a:rPr lang="it-IT" i="1" dirty="0"/>
            </a:br>
            <a:br>
              <a:rPr lang="it-IT" i="1" dirty="0"/>
            </a:br>
            <a:r>
              <a:rPr lang="it-IT" dirty="0"/>
              <a:t>Workshop 3</a:t>
            </a:r>
            <a:br>
              <a:rPr lang="it-IT" i="1" dirty="0"/>
            </a:br>
            <a:r>
              <a:rPr lang="it-IT" dirty="0"/>
              <a:t>Dual Career – ESTPORT </a:t>
            </a:r>
            <a:r>
              <a:rPr lang="it-IT" dirty="0" err="1"/>
              <a:t>Questionnaire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33009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31671D65-CC13-43EC-824A-FBFDEFBB5C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629427"/>
              </p:ext>
            </p:extLst>
          </p:nvPr>
        </p:nvGraphicFramePr>
        <p:xfrm>
          <a:off x="1671757" y="1772816"/>
          <a:ext cx="5800486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95" y="-59580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457200" y="322129"/>
            <a:ext cx="8229600" cy="850106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r>
              <a:rPr lang="it-IT" dirty="0" err="1"/>
              <a:t>Academic</a:t>
            </a:r>
            <a:r>
              <a:rPr lang="it-IT" dirty="0"/>
              <a:t> Life</a:t>
            </a:r>
            <a:br>
              <a:rPr lang="it-IT" dirty="0"/>
            </a:br>
            <a:r>
              <a:rPr lang="it-IT" sz="2400" dirty="0"/>
              <a:t>22) How </a:t>
            </a:r>
            <a:r>
              <a:rPr lang="it-IT" sz="2400" dirty="0" err="1"/>
              <a:t>much</a:t>
            </a:r>
            <a:r>
              <a:rPr lang="it-IT" sz="2400" dirty="0"/>
              <a:t> do </a:t>
            </a:r>
            <a:r>
              <a:rPr lang="it-IT" sz="2400" dirty="0" err="1"/>
              <a:t>you</a:t>
            </a:r>
            <a:r>
              <a:rPr lang="it-IT" sz="2400" dirty="0"/>
              <a:t> </a:t>
            </a:r>
            <a:r>
              <a:rPr lang="it-IT" sz="2400" dirty="0" err="1"/>
              <a:t>value</a:t>
            </a:r>
            <a:r>
              <a:rPr lang="it-IT" sz="2400" dirty="0"/>
              <a:t> </a:t>
            </a:r>
            <a:r>
              <a:rPr lang="it-IT" sz="2400" dirty="0" err="1"/>
              <a:t>having</a:t>
            </a:r>
            <a:r>
              <a:rPr lang="it-IT" sz="2400" dirty="0"/>
              <a:t> </a:t>
            </a:r>
            <a:r>
              <a:rPr lang="it-IT" sz="2400" dirty="0" err="1"/>
              <a:t>access</a:t>
            </a:r>
            <a:r>
              <a:rPr lang="it-IT" sz="2400" dirty="0"/>
              <a:t> to ‘</a:t>
            </a:r>
            <a:r>
              <a:rPr lang="it-IT" sz="2400" dirty="0" err="1"/>
              <a:t>Distance</a:t>
            </a:r>
            <a:r>
              <a:rPr lang="it-IT" sz="2400" dirty="0"/>
              <a:t> </a:t>
            </a:r>
            <a:r>
              <a:rPr lang="it-IT" sz="2400" dirty="0" err="1"/>
              <a:t>learninc</a:t>
            </a:r>
            <a:r>
              <a:rPr lang="it-IT" sz="2400" dirty="0"/>
              <a:t>’ </a:t>
            </a:r>
            <a:r>
              <a:rPr lang="it-IT" sz="2400" dirty="0" err="1"/>
              <a:t>as</a:t>
            </a:r>
            <a:r>
              <a:rPr lang="it-IT" sz="2400" dirty="0"/>
              <a:t> part of the </a:t>
            </a:r>
            <a:r>
              <a:rPr lang="it-IT" sz="2400" dirty="0" err="1"/>
              <a:t>services</a:t>
            </a:r>
            <a:r>
              <a:rPr lang="it-IT" sz="2400" dirty="0"/>
              <a:t> and </a:t>
            </a:r>
            <a:r>
              <a:rPr lang="it-IT" sz="2400" dirty="0" err="1"/>
              <a:t>features</a:t>
            </a:r>
            <a:r>
              <a:rPr lang="it-IT" sz="2400" dirty="0"/>
              <a:t> of </a:t>
            </a:r>
            <a:r>
              <a:rPr lang="it-IT" sz="2400" dirty="0" err="1"/>
              <a:t>your</a:t>
            </a:r>
            <a:r>
              <a:rPr lang="it-IT" sz="2400" dirty="0"/>
              <a:t> </a:t>
            </a:r>
            <a:r>
              <a:rPr lang="it-IT" sz="2400" dirty="0" err="1"/>
              <a:t>dual</a:t>
            </a:r>
            <a:r>
              <a:rPr lang="it-IT" sz="2400" dirty="0"/>
              <a:t> career </a:t>
            </a:r>
            <a:r>
              <a:rPr lang="it-IT" sz="2400" dirty="0" err="1"/>
              <a:t>at</a:t>
            </a:r>
            <a:r>
              <a:rPr lang="it-IT" sz="2400" dirty="0"/>
              <a:t> </a:t>
            </a:r>
            <a:r>
              <a:rPr lang="it-IT" sz="2400" dirty="0" err="1"/>
              <a:t>your</a:t>
            </a:r>
            <a:r>
              <a:rPr lang="it-IT" sz="2400" dirty="0"/>
              <a:t> </a:t>
            </a:r>
            <a:r>
              <a:rPr lang="it-IT" sz="2400" dirty="0" err="1"/>
              <a:t>university</a:t>
            </a:r>
            <a:r>
              <a:rPr lang="it-IT" sz="2400" dirty="0"/>
              <a:t>?</a:t>
            </a:r>
            <a:endParaRPr lang="it-IT" dirty="0"/>
          </a:p>
        </p:txBody>
      </p:sp>
      <p:sp>
        <p:nvSpPr>
          <p:cNvPr id="2" name="Rettangolo 1"/>
          <p:cNvSpPr/>
          <p:nvPr/>
        </p:nvSpPr>
        <p:spPr>
          <a:xfrm>
            <a:off x="7265356" y="3789040"/>
            <a:ext cx="1863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err="1">
                <a:solidFill>
                  <a:srgbClr val="FF0000"/>
                </a:solidFill>
              </a:rPr>
              <a:t>Better</a:t>
            </a:r>
            <a:r>
              <a:rPr lang="it-IT" dirty="0">
                <a:solidFill>
                  <a:srgbClr val="FF0000"/>
                </a:solidFill>
              </a:rPr>
              <a:t> future job </a:t>
            </a:r>
            <a:r>
              <a:rPr lang="it-IT" dirty="0" err="1">
                <a:solidFill>
                  <a:srgbClr val="FF0000"/>
                </a:solidFill>
              </a:rPr>
              <a:t>opportunities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8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119063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2739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2E8408F3-F337-4574-85A1-6A56D12C3F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377627"/>
              </p:ext>
            </p:extLst>
          </p:nvPr>
        </p:nvGraphicFramePr>
        <p:xfrm>
          <a:off x="893448" y="1789807"/>
          <a:ext cx="3749919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492952BC-6C23-490A-B956-9425368C57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3216459"/>
              </p:ext>
            </p:extLst>
          </p:nvPr>
        </p:nvGraphicFramePr>
        <p:xfrm>
          <a:off x="4644008" y="1789807"/>
          <a:ext cx="3749919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0E751374-EC76-4F24-A28B-20BC79A85B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5382884"/>
              </p:ext>
            </p:extLst>
          </p:nvPr>
        </p:nvGraphicFramePr>
        <p:xfrm>
          <a:off x="892808" y="4140490"/>
          <a:ext cx="3751200" cy="2337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66166921-34E9-43ED-BA6B-798414F830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1479437"/>
              </p:ext>
            </p:extLst>
          </p:nvPr>
        </p:nvGraphicFramePr>
        <p:xfrm>
          <a:off x="4644008" y="4133878"/>
          <a:ext cx="37512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3150729" y="1274464"/>
            <a:ext cx="3408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/>
              <a:t>1=</a:t>
            </a:r>
            <a:r>
              <a:rPr lang="it-IT" sz="1600" b="1" dirty="0" err="1"/>
              <a:t>strongly</a:t>
            </a:r>
            <a:r>
              <a:rPr lang="it-IT" sz="1600" b="1" dirty="0"/>
              <a:t> </a:t>
            </a:r>
            <a:r>
              <a:rPr lang="it-IT" sz="1600" b="1" dirty="0" err="1"/>
              <a:t>disagree</a:t>
            </a:r>
            <a:r>
              <a:rPr lang="it-IT" sz="1600" b="1" dirty="0"/>
              <a:t>; 5= </a:t>
            </a:r>
            <a:r>
              <a:rPr lang="it-IT" sz="1600" b="1" dirty="0" err="1"/>
              <a:t>strongly</a:t>
            </a:r>
            <a:r>
              <a:rPr lang="it-IT" sz="1600" b="1" dirty="0"/>
              <a:t> </a:t>
            </a:r>
            <a:r>
              <a:rPr lang="it-IT" sz="1600" b="1" dirty="0" err="1"/>
              <a:t>agree</a:t>
            </a:r>
            <a:endParaRPr lang="it-IT" sz="1600" b="1" dirty="0"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95" y="-59580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10294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r>
              <a:rPr lang="it-IT" dirty="0" err="1"/>
              <a:t>Academic</a:t>
            </a:r>
            <a:r>
              <a:rPr lang="it-IT" dirty="0"/>
              <a:t> Life</a:t>
            </a:r>
            <a:br>
              <a:rPr lang="it-IT" dirty="0"/>
            </a:br>
            <a:r>
              <a:rPr lang="it-IT" sz="2400" dirty="0"/>
              <a:t>25) Do </a:t>
            </a:r>
            <a:r>
              <a:rPr lang="it-IT" sz="2400" dirty="0" err="1"/>
              <a:t>you</a:t>
            </a:r>
            <a:r>
              <a:rPr lang="it-IT" sz="2400" dirty="0"/>
              <a:t> </a:t>
            </a:r>
            <a:r>
              <a:rPr lang="it-IT" sz="2400" dirty="0" err="1"/>
              <a:t>have</a:t>
            </a:r>
            <a:r>
              <a:rPr lang="it-IT" sz="2400" dirty="0"/>
              <a:t>  </a:t>
            </a:r>
            <a:r>
              <a:rPr lang="it-IT" sz="2400" dirty="0" err="1"/>
              <a:t>any</a:t>
            </a:r>
            <a:r>
              <a:rPr lang="it-IT" sz="2400" dirty="0"/>
              <a:t> </a:t>
            </a:r>
            <a:r>
              <a:rPr lang="it-IT" sz="2400" dirty="0" err="1"/>
              <a:t>support</a:t>
            </a:r>
            <a:r>
              <a:rPr lang="it-IT" sz="2400" dirty="0"/>
              <a:t> from </a:t>
            </a:r>
            <a:r>
              <a:rPr lang="it-IT" sz="2400" dirty="0" err="1"/>
              <a:t>your</a:t>
            </a:r>
            <a:r>
              <a:rPr lang="it-IT" sz="2400" dirty="0"/>
              <a:t> family to </a:t>
            </a:r>
            <a:r>
              <a:rPr lang="it-IT" sz="2400" dirty="0" err="1"/>
              <a:t>study</a:t>
            </a:r>
            <a:r>
              <a:rPr lang="it-IT" sz="2400" dirty="0"/>
              <a:t>? </a:t>
            </a:r>
            <a:r>
              <a:rPr lang="it-IT" sz="2400" dirty="0" err="1"/>
              <a:t>What</a:t>
            </a:r>
            <a:r>
              <a:rPr lang="it-IT" sz="2400" dirty="0"/>
              <a:t> are the </a:t>
            </a:r>
            <a:r>
              <a:rPr lang="it-IT" sz="2400" dirty="0" err="1"/>
              <a:t>barriers</a:t>
            </a:r>
            <a:r>
              <a:rPr lang="it-IT" sz="2400" dirty="0"/>
              <a:t> </a:t>
            </a:r>
            <a:r>
              <a:rPr lang="it-IT" sz="2400" dirty="0" err="1"/>
              <a:t>between</a:t>
            </a:r>
            <a:r>
              <a:rPr lang="it-IT" sz="2400" dirty="0"/>
              <a:t> </a:t>
            </a:r>
            <a:r>
              <a:rPr lang="it-IT" sz="2400" dirty="0" err="1"/>
              <a:t>your</a:t>
            </a:r>
            <a:r>
              <a:rPr lang="it-IT" sz="2400" dirty="0"/>
              <a:t> </a:t>
            </a:r>
            <a:r>
              <a:rPr lang="it-IT" sz="2400" dirty="0" err="1"/>
              <a:t>sporting</a:t>
            </a:r>
            <a:r>
              <a:rPr lang="it-IT" sz="2400" dirty="0"/>
              <a:t> life and </a:t>
            </a:r>
            <a:r>
              <a:rPr lang="it-IT" sz="2400" dirty="0" err="1"/>
              <a:t>your</a:t>
            </a:r>
            <a:r>
              <a:rPr lang="it-IT" sz="2400" dirty="0"/>
              <a:t> </a:t>
            </a:r>
            <a:r>
              <a:rPr lang="it-IT" sz="2400" dirty="0" err="1"/>
              <a:t>studies</a:t>
            </a:r>
            <a:r>
              <a:rPr lang="it-IT" sz="2400" dirty="0"/>
              <a:t>?</a:t>
            </a:r>
            <a:endParaRPr lang="it-IT" dirty="0"/>
          </a:p>
        </p:txBody>
      </p:sp>
      <p:pic>
        <p:nvPicPr>
          <p:cNvPr id="14" name="Immagin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70" y="15499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501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A1CA4848-C560-400B-96CA-2AFF583A0C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3695117"/>
              </p:ext>
            </p:extLst>
          </p:nvPr>
        </p:nvGraphicFramePr>
        <p:xfrm>
          <a:off x="892808" y="1783896"/>
          <a:ext cx="3751200" cy="2338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5B7D7530-1D65-44AA-9A54-72ADD6FE61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4376139"/>
              </p:ext>
            </p:extLst>
          </p:nvPr>
        </p:nvGraphicFramePr>
        <p:xfrm>
          <a:off x="4644008" y="1783354"/>
          <a:ext cx="3750273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8B08FFFB-DEF0-45B1-854C-BE285E98EE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6825119"/>
              </p:ext>
            </p:extLst>
          </p:nvPr>
        </p:nvGraphicFramePr>
        <p:xfrm>
          <a:off x="892808" y="4121986"/>
          <a:ext cx="37512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E146B5E2-E29F-4C99-83FC-AE0210725C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4969452"/>
              </p:ext>
            </p:extLst>
          </p:nvPr>
        </p:nvGraphicFramePr>
        <p:xfrm>
          <a:off x="4643545" y="4115172"/>
          <a:ext cx="37512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9" name="Immagine 8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95" y="-59580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itolo 1"/>
          <p:cNvSpPr>
            <a:spLocks noGrp="1"/>
          </p:cNvSpPr>
          <p:nvPr>
            <p:ph type="title"/>
          </p:nvPr>
        </p:nvSpPr>
        <p:spPr>
          <a:xfrm>
            <a:off x="528745" y="132655"/>
            <a:ext cx="8229600" cy="810294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r>
              <a:rPr lang="it-IT" dirty="0" err="1"/>
              <a:t>Academic</a:t>
            </a:r>
            <a:r>
              <a:rPr lang="it-IT" dirty="0"/>
              <a:t> Life</a:t>
            </a:r>
            <a:br>
              <a:rPr lang="it-IT" dirty="0"/>
            </a:br>
            <a:r>
              <a:rPr lang="it-IT" sz="2400" dirty="0"/>
              <a:t>25) Do </a:t>
            </a:r>
            <a:r>
              <a:rPr lang="it-IT" sz="2400" dirty="0" err="1"/>
              <a:t>you</a:t>
            </a:r>
            <a:r>
              <a:rPr lang="it-IT" sz="2400" dirty="0"/>
              <a:t> </a:t>
            </a:r>
            <a:r>
              <a:rPr lang="it-IT" sz="2400" dirty="0" err="1"/>
              <a:t>have</a:t>
            </a:r>
            <a:r>
              <a:rPr lang="it-IT" sz="2400" dirty="0"/>
              <a:t>  </a:t>
            </a:r>
            <a:r>
              <a:rPr lang="it-IT" sz="2400" dirty="0" err="1"/>
              <a:t>any</a:t>
            </a:r>
            <a:r>
              <a:rPr lang="it-IT" sz="2400" dirty="0"/>
              <a:t> </a:t>
            </a:r>
            <a:r>
              <a:rPr lang="it-IT" sz="2400" dirty="0" err="1"/>
              <a:t>support</a:t>
            </a:r>
            <a:r>
              <a:rPr lang="it-IT" sz="2400" dirty="0"/>
              <a:t> from </a:t>
            </a:r>
            <a:r>
              <a:rPr lang="it-IT" sz="2400" dirty="0" err="1"/>
              <a:t>your</a:t>
            </a:r>
            <a:r>
              <a:rPr lang="it-IT" sz="2400" dirty="0"/>
              <a:t> family to </a:t>
            </a:r>
            <a:r>
              <a:rPr lang="it-IT" sz="2400" dirty="0" err="1"/>
              <a:t>study</a:t>
            </a:r>
            <a:r>
              <a:rPr lang="it-IT" sz="2400" dirty="0"/>
              <a:t>? </a:t>
            </a:r>
            <a:r>
              <a:rPr lang="it-IT" sz="2400" dirty="0" err="1"/>
              <a:t>What</a:t>
            </a:r>
            <a:r>
              <a:rPr lang="it-IT" sz="2400" dirty="0"/>
              <a:t> are the </a:t>
            </a:r>
            <a:r>
              <a:rPr lang="it-IT" sz="2400" dirty="0" err="1"/>
              <a:t>barriers</a:t>
            </a:r>
            <a:r>
              <a:rPr lang="it-IT" sz="2400" dirty="0"/>
              <a:t> </a:t>
            </a:r>
            <a:r>
              <a:rPr lang="it-IT" sz="2400" dirty="0" err="1"/>
              <a:t>between</a:t>
            </a:r>
            <a:r>
              <a:rPr lang="it-IT" sz="2400" dirty="0"/>
              <a:t> </a:t>
            </a:r>
            <a:r>
              <a:rPr lang="it-IT" sz="2400" dirty="0" err="1"/>
              <a:t>your</a:t>
            </a:r>
            <a:r>
              <a:rPr lang="it-IT" sz="2400" dirty="0"/>
              <a:t> </a:t>
            </a:r>
            <a:r>
              <a:rPr lang="it-IT" sz="2400" dirty="0" err="1"/>
              <a:t>sporting</a:t>
            </a:r>
            <a:r>
              <a:rPr lang="it-IT" sz="2400" dirty="0"/>
              <a:t> life and </a:t>
            </a:r>
            <a:r>
              <a:rPr lang="it-IT" sz="2400" dirty="0" err="1"/>
              <a:t>your</a:t>
            </a:r>
            <a:r>
              <a:rPr lang="it-IT" sz="2400" dirty="0"/>
              <a:t> </a:t>
            </a:r>
            <a:r>
              <a:rPr lang="it-IT" sz="2400" dirty="0" err="1"/>
              <a:t>studies</a:t>
            </a:r>
            <a:r>
              <a:rPr lang="it-IT" sz="2400" dirty="0"/>
              <a:t>?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089901" y="1437986"/>
            <a:ext cx="3408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/>
              <a:t>1=</a:t>
            </a:r>
            <a:r>
              <a:rPr lang="it-IT" sz="1600" b="1" dirty="0" err="1"/>
              <a:t>strongly</a:t>
            </a:r>
            <a:r>
              <a:rPr lang="it-IT" sz="1600" b="1" dirty="0"/>
              <a:t> </a:t>
            </a:r>
            <a:r>
              <a:rPr lang="it-IT" sz="1600" b="1" dirty="0" err="1"/>
              <a:t>disagree</a:t>
            </a:r>
            <a:r>
              <a:rPr lang="it-IT" sz="1600" b="1" dirty="0"/>
              <a:t>; 5= </a:t>
            </a:r>
            <a:r>
              <a:rPr lang="it-IT" sz="1600" b="1" dirty="0" err="1"/>
              <a:t>strongly</a:t>
            </a:r>
            <a:r>
              <a:rPr lang="it-IT" sz="1600" b="1" dirty="0"/>
              <a:t> </a:t>
            </a:r>
            <a:r>
              <a:rPr lang="it-IT" sz="1600" b="1" dirty="0" err="1"/>
              <a:t>agree</a:t>
            </a:r>
            <a:endParaRPr lang="it-IT" sz="1600" b="1" dirty="0"/>
          </a:p>
        </p:txBody>
      </p:sp>
      <p:sp>
        <p:nvSpPr>
          <p:cNvPr id="3" name="Freccia a destra 2"/>
          <p:cNvSpPr/>
          <p:nvPr/>
        </p:nvSpPr>
        <p:spPr>
          <a:xfrm>
            <a:off x="323528" y="4869160"/>
            <a:ext cx="720080" cy="36004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3563888" y="6211669"/>
            <a:ext cx="1871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err="1">
                <a:solidFill>
                  <a:srgbClr val="FF0000"/>
                </a:solidFill>
              </a:rPr>
              <a:t>Both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schedules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b="1" dirty="0">
                <a:solidFill>
                  <a:srgbClr val="FF0000"/>
                </a:solidFill>
              </a:rPr>
              <a:t>AREN’T </a:t>
            </a:r>
            <a:r>
              <a:rPr lang="it-IT" dirty="0">
                <a:solidFill>
                  <a:srgbClr val="FF0000"/>
                </a:solidFill>
              </a:rPr>
              <a:t>FLEXIBLE!</a:t>
            </a:r>
          </a:p>
        </p:txBody>
      </p:sp>
      <p:sp>
        <p:nvSpPr>
          <p:cNvPr id="16" name="Freccia a destra 15"/>
          <p:cNvSpPr/>
          <p:nvPr/>
        </p:nvSpPr>
        <p:spPr>
          <a:xfrm rot="10800000">
            <a:off x="7715007" y="4869160"/>
            <a:ext cx="720080" cy="36004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Immagin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36" y="-57827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6535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DAC1FD34-86F4-4DB2-8A33-5308FF70F3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3103339"/>
              </p:ext>
            </p:extLst>
          </p:nvPr>
        </p:nvGraphicFramePr>
        <p:xfrm>
          <a:off x="1524295" y="1700808"/>
          <a:ext cx="6000000" cy="3816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95" y="-59580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539552" y="270790"/>
            <a:ext cx="8229600" cy="810294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r>
              <a:rPr lang="it-IT" dirty="0" err="1"/>
              <a:t>Academic</a:t>
            </a:r>
            <a:r>
              <a:rPr lang="it-IT" dirty="0"/>
              <a:t> Life</a:t>
            </a:r>
            <a:br>
              <a:rPr lang="it-IT" dirty="0"/>
            </a:br>
            <a:r>
              <a:rPr lang="it-IT" sz="2400" dirty="0"/>
              <a:t>39) </a:t>
            </a:r>
            <a:r>
              <a:rPr lang="en-US" sz="2400" dirty="0"/>
              <a:t>Do your Lecturers implement learning and teaching strategies that promote having a dual career</a:t>
            </a:r>
            <a:r>
              <a:rPr lang="it-IT" sz="2400" dirty="0"/>
              <a:t>?</a:t>
            </a:r>
            <a:endParaRPr lang="it-IT" dirty="0"/>
          </a:p>
        </p:txBody>
      </p:sp>
      <p:sp>
        <p:nvSpPr>
          <p:cNvPr id="7" name="Freccia a destra 6"/>
          <p:cNvSpPr/>
          <p:nvPr/>
        </p:nvSpPr>
        <p:spPr>
          <a:xfrm rot="10800000">
            <a:off x="7109995" y="3176772"/>
            <a:ext cx="828600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8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119063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8527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76B94848-804F-45B1-9A93-E30F7DAF47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1335402"/>
              </p:ext>
            </p:extLst>
          </p:nvPr>
        </p:nvGraphicFramePr>
        <p:xfrm>
          <a:off x="1572000" y="1700808"/>
          <a:ext cx="60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95" y="-59580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457200" y="270790"/>
            <a:ext cx="8229600" cy="810294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r>
              <a:rPr lang="it-IT" dirty="0" err="1"/>
              <a:t>Academic</a:t>
            </a:r>
            <a:r>
              <a:rPr lang="it-IT" dirty="0"/>
              <a:t> Life</a:t>
            </a:r>
            <a:br>
              <a:rPr lang="it-IT" dirty="0"/>
            </a:br>
            <a:r>
              <a:rPr lang="it-IT" sz="2400" dirty="0"/>
              <a:t>42) </a:t>
            </a:r>
            <a:r>
              <a:rPr lang="en-US" sz="2400" dirty="0"/>
              <a:t>Do you know the national or regional legislation regarding the </a:t>
            </a:r>
            <a:br>
              <a:rPr lang="en-US" sz="2400" dirty="0"/>
            </a:br>
            <a:r>
              <a:rPr lang="en-US" sz="2400" dirty="0"/>
              <a:t>elite athletes</a:t>
            </a:r>
            <a:r>
              <a:rPr lang="it-IT" sz="2400" dirty="0"/>
              <a:t>?</a:t>
            </a:r>
            <a:endParaRPr lang="it-IT" dirty="0"/>
          </a:p>
        </p:txBody>
      </p:sp>
      <p:sp>
        <p:nvSpPr>
          <p:cNvPr id="2" name="Parentesi graffa chiusa 1"/>
          <p:cNvSpPr/>
          <p:nvPr/>
        </p:nvSpPr>
        <p:spPr>
          <a:xfrm>
            <a:off x="7236296" y="2636912"/>
            <a:ext cx="287999" cy="144016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Freccia a destra 6"/>
          <p:cNvSpPr/>
          <p:nvPr/>
        </p:nvSpPr>
        <p:spPr>
          <a:xfrm rot="10800000">
            <a:off x="7590024" y="3176629"/>
            <a:ext cx="828600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7394825" y="1683851"/>
            <a:ext cx="18637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>
                <a:solidFill>
                  <a:srgbClr val="FF0000"/>
                </a:solidFill>
              </a:rPr>
              <a:t>New </a:t>
            </a:r>
            <a:r>
              <a:rPr lang="it-IT" dirty="0" err="1">
                <a:solidFill>
                  <a:srgbClr val="FF0000"/>
                </a:solidFill>
              </a:rPr>
              <a:t>reform</a:t>
            </a:r>
            <a:r>
              <a:rPr lang="it-IT" dirty="0">
                <a:solidFill>
                  <a:srgbClr val="FF0000"/>
                </a:solidFill>
              </a:rPr>
              <a:t> of </a:t>
            </a:r>
            <a:r>
              <a:rPr lang="it-IT" dirty="0" err="1">
                <a:solidFill>
                  <a:srgbClr val="FF0000"/>
                </a:solidFill>
              </a:rPr>
              <a:t>education</a:t>
            </a:r>
            <a:r>
              <a:rPr lang="it-IT" dirty="0">
                <a:solidFill>
                  <a:srgbClr val="FF0000"/>
                </a:solidFill>
              </a:rPr>
              <a:t> in </a:t>
            </a:r>
            <a:r>
              <a:rPr lang="it-IT" dirty="0" err="1">
                <a:solidFill>
                  <a:srgbClr val="FF0000"/>
                </a:solidFill>
              </a:rPr>
              <a:t>Italy</a:t>
            </a:r>
            <a:r>
              <a:rPr lang="it-IT" dirty="0">
                <a:solidFill>
                  <a:srgbClr val="FF0000"/>
                </a:solidFill>
              </a:rPr>
              <a:t> with a </a:t>
            </a:r>
            <a:r>
              <a:rPr lang="it-IT" dirty="0" err="1">
                <a:solidFill>
                  <a:srgbClr val="FF0000"/>
                </a:solidFill>
              </a:rPr>
              <a:t>specific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project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is</a:t>
            </a:r>
            <a:r>
              <a:rPr lang="it-IT" dirty="0">
                <a:solidFill>
                  <a:srgbClr val="FF0000"/>
                </a:solidFill>
              </a:rPr>
              <a:t> in progress. </a:t>
            </a:r>
          </a:p>
        </p:txBody>
      </p:sp>
      <p:pic>
        <p:nvPicPr>
          <p:cNvPr id="9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119063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3882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796F4806-1939-4906-A96C-24E0A40874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2750166"/>
              </p:ext>
            </p:extLst>
          </p:nvPr>
        </p:nvGraphicFramePr>
        <p:xfrm>
          <a:off x="1572000" y="1628800"/>
          <a:ext cx="60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95" y="-59580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457200" y="199791"/>
            <a:ext cx="8229600" cy="810294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r>
              <a:rPr lang="it-IT" dirty="0" err="1"/>
              <a:t>Academic</a:t>
            </a:r>
            <a:r>
              <a:rPr lang="it-IT" dirty="0"/>
              <a:t> Life</a:t>
            </a:r>
            <a:br>
              <a:rPr lang="it-IT" dirty="0"/>
            </a:br>
            <a:r>
              <a:rPr lang="it-IT" sz="2400" dirty="0"/>
              <a:t>43) </a:t>
            </a:r>
            <a:r>
              <a:rPr lang="en-US" sz="2400" dirty="0"/>
              <a:t>Do you know the academic regulations of your university regarding the student-athletes</a:t>
            </a:r>
            <a:r>
              <a:rPr lang="it-IT" sz="2400" dirty="0"/>
              <a:t>?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7092280" y="3861048"/>
            <a:ext cx="18637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>
                <a:solidFill>
                  <a:srgbClr val="FF0000"/>
                </a:solidFill>
              </a:rPr>
              <a:t>Uni </a:t>
            </a:r>
            <a:r>
              <a:rPr lang="it-IT" dirty="0" err="1">
                <a:solidFill>
                  <a:srgbClr val="FF0000"/>
                </a:solidFill>
              </a:rPr>
              <a:t>regulations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allow</a:t>
            </a:r>
            <a:r>
              <a:rPr lang="it-IT" dirty="0">
                <a:solidFill>
                  <a:srgbClr val="FF0000"/>
                </a:solidFill>
              </a:rPr>
              <a:t> 50% </a:t>
            </a:r>
            <a:r>
              <a:rPr lang="it-IT" dirty="0" err="1">
                <a:solidFill>
                  <a:srgbClr val="FF0000"/>
                </a:solidFill>
              </a:rPr>
              <a:t>attendance</a:t>
            </a:r>
            <a:r>
              <a:rPr lang="it-IT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8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98" y="0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835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BB1C18F4-228B-4682-8D81-3641B5097A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7845632"/>
              </p:ext>
            </p:extLst>
          </p:nvPr>
        </p:nvGraphicFramePr>
        <p:xfrm>
          <a:off x="1549947" y="2204864"/>
          <a:ext cx="60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95" y="-59580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495953" y="237096"/>
            <a:ext cx="8229600" cy="810294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r>
              <a:rPr lang="it-IT" dirty="0" err="1"/>
              <a:t>Sporting</a:t>
            </a:r>
            <a:r>
              <a:rPr lang="it-IT" dirty="0"/>
              <a:t> Life</a:t>
            </a:r>
            <a:br>
              <a:rPr lang="it-IT" dirty="0"/>
            </a:br>
            <a:r>
              <a:rPr lang="it-IT" sz="2400" dirty="0"/>
              <a:t>63) </a:t>
            </a:r>
            <a:r>
              <a:rPr lang="en-US" sz="2400" dirty="0"/>
              <a:t>Does your academic commitment interferes with your training</a:t>
            </a:r>
            <a:r>
              <a:rPr lang="it-IT" sz="2400" dirty="0"/>
              <a:t>?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2906504" y="1495208"/>
            <a:ext cx="3408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/>
              <a:t>1=</a:t>
            </a:r>
            <a:r>
              <a:rPr lang="it-IT" sz="1600" b="1" dirty="0" err="1"/>
              <a:t>strongly</a:t>
            </a:r>
            <a:r>
              <a:rPr lang="it-IT" sz="1600" b="1" dirty="0"/>
              <a:t> </a:t>
            </a:r>
            <a:r>
              <a:rPr lang="it-IT" sz="1600" b="1" dirty="0" err="1"/>
              <a:t>disagree</a:t>
            </a:r>
            <a:r>
              <a:rPr lang="it-IT" sz="1600" b="1" dirty="0"/>
              <a:t>; 5= </a:t>
            </a:r>
            <a:r>
              <a:rPr lang="it-IT" sz="1600" b="1" dirty="0" err="1"/>
              <a:t>strongly</a:t>
            </a:r>
            <a:r>
              <a:rPr lang="it-IT" sz="1600" b="1" dirty="0"/>
              <a:t> </a:t>
            </a:r>
            <a:r>
              <a:rPr lang="it-IT" sz="1600" b="1" dirty="0" err="1"/>
              <a:t>agree</a:t>
            </a:r>
            <a:endParaRPr lang="it-IT" sz="1600" b="1" dirty="0"/>
          </a:p>
        </p:txBody>
      </p:sp>
      <p:sp>
        <p:nvSpPr>
          <p:cNvPr id="9" name="Parentesi graffa chiusa 8"/>
          <p:cNvSpPr/>
          <p:nvPr/>
        </p:nvSpPr>
        <p:spPr>
          <a:xfrm>
            <a:off x="6954576" y="2969608"/>
            <a:ext cx="287999" cy="144016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Freccia a destra 9"/>
          <p:cNvSpPr/>
          <p:nvPr/>
        </p:nvSpPr>
        <p:spPr>
          <a:xfrm rot="10800000">
            <a:off x="7308304" y="3509325"/>
            <a:ext cx="828600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7178014" y="2910881"/>
            <a:ext cx="18637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err="1">
                <a:solidFill>
                  <a:srgbClr val="FF0000"/>
                </a:solidFill>
              </a:rPr>
              <a:t>Definitely</a:t>
            </a:r>
            <a:r>
              <a:rPr lang="it-IT" dirty="0">
                <a:solidFill>
                  <a:srgbClr val="FF0000"/>
                </a:solidFill>
              </a:rPr>
              <a:t> YES!</a:t>
            </a:r>
          </a:p>
        </p:txBody>
      </p:sp>
      <p:pic>
        <p:nvPicPr>
          <p:cNvPr id="12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119063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0694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03D84B9D-DDBD-49DF-80C2-6CFD2DFD70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5684583"/>
              </p:ext>
            </p:extLst>
          </p:nvPr>
        </p:nvGraphicFramePr>
        <p:xfrm>
          <a:off x="964816" y="2025104"/>
          <a:ext cx="37512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4BB196BB-3021-4341-9A58-BAF11B88A1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1123464"/>
              </p:ext>
            </p:extLst>
          </p:nvPr>
        </p:nvGraphicFramePr>
        <p:xfrm>
          <a:off x="4716016" y="2025104"/>
          <a:ext cx="37512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768E0990-B166-4FE0-8890-B7847201ED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2926031"/>
              </p:ext>
            </p:extLst>
          </p:nvPr>
        </p:nvGraphicFramePr>
        <p:xfrm>
          <a:off x="964816" y="4365104"/>
          <a:ext cx="37512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A4CAF900-FBAB-4187-A18B-3206D62CA8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5274273"/>
              </p:ext>
            </p:extLst>
          </p:nvPr>
        </p:nvGraphicFramePr>
        <p:xfrm>
          <a:off x="4716016" y="4365104"/>
          <a:ext cx="37512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897174" y="1407835"/>
            <a:ext cx="7809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65-69) Quali strumenti di insegnamento/apprendimento normalmente utilizzi?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95" y="-59580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601216" y="183464"/>
            <a:ext cx="8229600" cy="685614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r>
              <a:rPr lang="it-IT" dirty="0" err="1"/>
              <a:t>Sporting</a:t>
            </a:r>
            <a:r>
              <a:rPr lang="it-IT" dirty="0"/>
              <a:t> Life</a:t>
            </a:r>
            <a:br>
              <a:rPr lang="it-IT" dirty="0"/>
            </a:br>
            <a:r>
              <a:rPr lang="it-IT" sz="2400" dirty="0"/>
              <a:t>65-69) </a:t>
            </a:r>
            <a:r>
              <a:rPr lang="en-US" sz="2400" dirty="0"/>
              <a:t>What teaching / learning tools do you normally use</a:t>
            </a:r>
            <a:r>
              <a:rPr lang="it-IT" sz="2400" dirty="0"/>
              <a:t>?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3923928" y="1666533"/>
            <a:ext cx="19025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/>
              <a:t>1= </a:t>
            </a:r>
            <a:r>
              <a:rPr lang="it-IT" sz="1600" b="1" dirty="0" err="1"/>
              <a:t>Never</a:t>
            </a:r>
            <a:r>
              <a:rPr lang="it-IT" sz="1600" b="1" dirty="0"/>
              <a:t>; 5= Always</a:t>
            </a:r>
          </a:p>
        </p:txBody>
      </p:sp>
      <p:sp>
        <p:nvSpPr>
          <p:cNvPr id="2" name="Ovale 1"/>
          <p:cNvSpPr/>
          <p:nvPr/>
        </p:nvSpPr>
        <p:spPr>
          <a:xfrm>
            <a:off x="1907704" y="4869160"/>
            <a:ext cx="2520280" cy="10801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" name="Rettangolo 13"/>
          <p:cNvSpPr/>
          <p:nvPr/>
        </p:nvSpPr>
        <p:spPr>
          <a:xfrm>
            <a:off x="-34678" y="5162559"/>
            <a:ext cx="1863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err="1">
                <a:solidFill>
                  <a:srgbClr val="FF0000"/>
                </a:solidFill>
              </a:rPr>
              <a:t>Sts-As</a:t>
            </a:r>
            <a:r>
              <a:rPr lang="it-IT" dirty="0">
                <a:solidFill>
                  <a:srgbClr val="FF0000"/>
                </a:solidFill>
              </a:rPr>
              <a:t> just use </a:t>
            </a:r>
            <a:r>
              <a:rPr lang="it-IT" dirty="0" err="1">
                <a:solidFill>
                  <a:srgbClr val="FF0000"/>
                </a:solidFill>
              </a:rPr>
              <a:t>teachers</a:t>
            </a:r>
            <a:r>
              <a:rPr lang="it-IT" dirty="0">
                <a:solidFill>
                  <a:srgbClr val="FF0000"/>
                </a:solidFill>
              </a:rPr>
              <a:t>’ notes!</a:t>
            </a:r>
          </a:p>
        </p:txBody>
      </p:sp>
      <p:pic>
        <p:nvPicPr>
          <p:cNvPr id="15" name="Immagin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515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8258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196195AC-2A92-486B-A3FA-9584C460BE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5584640"/>
              </p:ext>
            </p:extLst>
          </p:nvPr>
        </p:nvGraphicFramePr>
        <p:xfrm>
          <a:off x="783851" y="2025104"/>
          <a:ext cx="37512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F92D0C70-87B2-498C-BF7F-4D23E6474B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5685663"/>
              </p:ext>
            </p:extLst>
          </p:nvPr>
        </p:nvGraphicFramePr>
        <p:xfrm>
          <a:off x="4541114" y="2025104"/>
          <a:ext cx="37512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EFC55F11-9E20-481C-8D5C-FEFEF0D424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1605992"/>
              </p:ext>
            </p:extLst>
          </p:nvPr>
        </p:nvGraphicFramePr>
        <p:xfrm>
          <a:off x="783851" y="4365104"/>
          <a:ext cx="37512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1B437660-4E4A-49C5-83D4-B9BE886C70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0223542"/>
              </p:ext>
            </p:extLst>
          </p:nvPr>
        </p:nvGraphicFramePr>
        <p:xfrm>
          <a:off x="4535051" y="4365104"/>
          <a:ext cx="37512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Rettangolo 6"/>
          <p:cNvSpPr/>
          <p:nvPr/>
        </p:nvSpPr>
        <p:spPr>
          <a:xfrm>
            <a:off x="797430" y="1257155"/>
            <a:ext cx="7992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69-71) Quali strumenti di insegnamento/apprendimento normalmente utilizzi?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95" y="-59580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itolo 1"/>
          <p:cNvSpPr>
            <a:spLocks noGrp="1"/>
          </p:cNvSpPr>
          <p:nvPr>
            <p:ph type="title"/>
          </p:nvPr>
        </p:nvSpPr>
        <p:spPr>
          <a:xfrm>
            <a:off x="543741" y="54545"/>
            <a:ext cx="8229600" cy="810294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r>
              <a:rPr lang="it-IT" dirty="0" err="1"/>
              <a:t>Sporting</a:t>
            </a:r>
            <a:r>
              <a:rPr lang="it-IT" dirty="0"/>
              <a:t> Life</a:t>
            </a:r>
            <a:br>
              <a:rPr lang="it-IT" dirty="0"/>
            </a:br>
            <a:r>
              <a:rPr lang="it-IT" sz="2400" dirty="0"/>
              <a:t>69-71) </a:t>
            </a:r>
            <a:r>
              <a:rPr lang="en-US" sz="2400" dirty="0"/>
              <a:t>What teaching / learning tools do you normally use</a:t>
            </a:r>
            <a:r>
              <a:rPr lang="it-IT" sz="2400" dirty="0"/>
              <a:t>?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906504" y="1624590"/>
            <a:ext cx="19025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/>
              <a:t>1= </a:t>
            </a:r>
            <a:r>
              <a:rPr lang="it-IT" sz="1600" b="1" dirty="0" err="1"/>
              <a:t>Never</a:t>
            </a:r>
            <a:r>
              <a:rPr lang="it-IT" sz="1600" b="1" dirty="0"/>
              <a:t>; 5= Always</a:t>
            </a:r>
          </a:p>
        </p:txBody>
      </p:sp>
      <p:pic>
        <p:nvPicPr>
          <p:cNvPr id="12" name="Immagin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9" y="51100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79229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2682006B-FE91-4199-B9B8-54551B85FA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4969713"/>
              </p:ext>
            </p:extLst>
          </p:nvPr>
        </p:nvGraphicFramePr>
        <p:xfrm>
          <a:off x="1582344" y="1700808"/>
          <a:ext cx="60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95" y="-59580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467544" y="146813"/>
            <a:ext cx="8229600" cy="810294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r>
              <a:rPr lang="it-IT" dirty="0" err="1"/>
              <a:t>Sporting</a:t>
            </a:r>
            <a:r>
              <a:rPr lang="it-IT" dirty="0"/>
              <a:t> Life</a:t>
            </a:r>
            <a:br>
              <a:rPr lang="it-IT" dirty="0"/>
            </a:br>
            <a:r>
              <a:rPr lang="it-IT" sz="2400" dirty="0"/>
              <a:t>73) </a:t>
            </a:r>
            <a:r>
              <a:rPr lang="en-US" sz="2400" dirty="0"/>
              <a:t>What are your expectations after finishing your athletic career</a:t>
            </a:r>
            <a:r>
              <a:rPr lang="it-IT" sz="2400" dirty="0"/>
              <a:t>?</a:t>
            </a:r>
            <a:endParaRPr lang="it-IT" dirty="0"/>
          </a:p>
        </p:txBody>
      </p:sp>
      <p:sp>
        <p:nvSpPr>
          <p:cNvPr id="2" name="Rettangolo 1"/>
          <p:cNvSpPr/>
          <p:nvPr/>
        </p:nvSpPr>
        <p:spPr>
          <a:xfrm>
            <a:off x="6948264" y="3501008"/>
            <a:ext cx="25136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>
                <a:solidFill>
                  <a:srgbClr val="FF0000"/>
                </a:solidFill>
              </a:rPr>
              <a:t>IDENTITY ISSUE</a:t>
            </a:r>
          </a:p>
          <a:p>
            <a:pPr algn="ctr"/>
            <a:r>
              <a:rPr lang="it-IT" dirty="0" err="1">
                <a:solidFill>
                  <a:srgbClr val="FF0000"/>
                </a:solidFill>
              </a:rPr>
              <a:t>Sts-As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identify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themselves</a:t>
            </a:r>
            <a:r>
              <a:rPr lang="it-IT" dirty="0">
                <a:solidFill>
                  <a:srgbClr val="FF0000"/>
                </a:solidFill>
              </a:rPr>
              <a:t> with </a:t>
            </a:r>
            <a:r>
              <a:rPr lang="it-IT" dirty="0" err="1">
                <a:solidFill>
                  <a:srgbClr val="FF0000"/>
                </a:solidFill>
              </a:rPr>
              <a:t>their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sporting</a:t>
            </a:r>
            <a:r>
              <a:rPr lang="it-IT" dirty="0">
                <a:solidFill>
                  <a:srgbClr val="FF0000"/>
                </a:solidFill>
              </a:rPr>
              <a:t> life… so </a:t>
            </a:r>
            <a:r>
              <a:rPr lang="it-IT" dirty="0" err="1">
                <a:solidFill>
                  <a:srgbClr val="FF0000"/>
                </a:solidFill>
              </a:rPr>
              <a:t>they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fully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project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themselves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into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their</a:t>
            </a:r>
            <a:r>
              <a:rPr lang="it-IT" dirty="0">
                <a:solidFill>
                  <a:srgbClr val="FF0000"/>
                </a:solidFill>
              </a:rPr>
              <a:t> sport </a:t>
            </a:r>
          </a:p>
          <a:p>
            <a:pPr algn="ctr"/>
            <a:r>
              <a:rPr lang="it-IT" dirty="0" err="1">
                <a:solidFill>
                  <a:srgbClr val="FF0000"/>
                </a:solidFill>
              </a:rPr>
              <a:t>related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jobs</a:t>
            </a:r>
            <a:r>
              <a:rPr lang="it-IT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8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9" y="4273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8203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20967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80366" y="6429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Student-athelete</a:t>
            </a:r>
            <a:r>
              <a:rPr lang="it-IT" dirty="0"/>
              <a:t> @</a:t>
            </a:r>
            <a:br>
              <a:rPr lang="it-IT" dirty="0"/>
            </a:br>
            <a:r>
              <a:rPr lang="it-IT" dirty="0" err="1"/>
              <a:t>University</a:t>
            </a:r>
            <a:r>
              <a:rPr lang="it-IT" dirty="0"/>
              <a:t> of Rome </a:t>
            </a:r>
            <a:r>
              <a:rPr lang="it-IT" i="1" dirty="0"/>
              <a:t>Foro Italico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3490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it-IT" sz="4600" b="1" i="1" dirty="0"/>
              <a:t>Large </a:t>
            </a:r>
            <a:r>
              <a:rPr lang="it-IT" sz="4600" b="1" dirty="0"/>
              <a:t>SAMPLE</a:t>
            </a:r>
          </a:p>
          <a:p>
            <a:endParaRPr lang="it-IT" sz="4100" b="1" u="sng" dirty="0"/>
          </a:p>
          <a:p>
            <a:r>
              <a:rPr lang="it-IT" dirty="0" err="1"/>
              <a:t>Enrolled</a:t>
            </a:r>
            <a:r>
              <a:rPr lang="it-IT" dirty="0"/>
              <a:t> </a:t>
            </a:r>
            <a:r>
              <a:rPr lang="it-IT" dirty="0" err="1"/>
              <a:t>students</a:t>
            </a:r>
            <a:r>
              <a:rPr lang="it-IT" dirty="0"/>
              <a:t> in year-1, year-2 and year-3 </a:t>
            </a:r>
            <a:r>
              <a:rPr lang="en-US" dirty="0">
                <a:latin typeface="Calibri" panose="020F0502020204030204" pitchFamily="34" charset="0"/>
              </a:rPr>
              <a:t>Bachelor in Sport and Exercise Sciences with the following qualifications</a:t>
            </a:r>
            <a:r>
              <a:rPr lang="it-IT" dirty="0"/>
              <a:t>:</a:t>
            </a:r>
          </a:p>
          <a:p>
            <a:r>
              <a:rPr lang="it-IT" dirty="0" err="1"/>
              <a:t>Elite</a:t>
            </a:r>
            <a:r>
              <a:rPr lang="it-IT" dirty="0"/>
              <a:t> </a:t>
            </a:r>
            <a:r>
              <a:rPr lang="it-IT" dirty="0" err="1"/>
              <a:t>athletes</a:t>
            </a:r>
            <a:r>
              <a:rPr lang="it-IT" dirty="0"/>
              <a:t> ;</a:t>
            </a:r>
          </a:p>
          <a:p>
            <a:r>
              <a:rPr lang="it-IT" dirty="0"/>
              <a:t>National </a:t>
            </a:r>
            <a:r>
              <a:rPr lang="it-IT" dirty="0" err="1"/>
              <a:t>elite</a:t>
            </a:r>
            <a:r>
              <a:rPr lang="it-IT" dirty="0"/>
              <a:t> </a:t>
            </a:r>
            <a:r>
              <a:rPr lang="it-IT" dirty="0" err="1"/>
              <a:t>athletes</a:t>
            </a:r>
            <a:r>
              <a:rPr lang="it-IT" dirty="0"/>
              <a:t>;</a:t>
            </a:r>
          </a:p>
          <a:p>
            <a:r>
              <a:rPr lang="it-IT" dirty="0"/>
              <a:t>National </a:t>
            </a:r>
            <a:r>
              <a:rPr lang="it-IT" dirty="0" err="1"/>
              <a:t>sports</a:t>
            </a:r>
            <a:r>
              <a:rPr lang="it-IT" dirty="0"/>
              <a:t> </a:t>
            </a:r>
            <a:r>
              <a:rPr lang="it-IT" dirty="0" err="1"/>
              <a:t>federation</a:t>
            </a:r>
            <a:r>
              <a:rPr lang="it-IT" dirty="0"/>
              <a:t> </a:t>
            </a:r>
            <a:r>
              <a:rPr lang="it-IT" dirty="0" err="1"/>
              <a:t>athletes</a:t>
            </a:r>
            <a:r>
              <a:rPr lang="it-IT" dirty="0"/>
              <a:t>.</a:t>
            </a:r>
          </a:p>
          <a:p>
            <a:endParaRPr lang="en-US" dirty="0"/>
          </a:p>
          <a:p>
            <a:r>
              <a:rPr lang="en-US" dirty="0"/>
              <a:t>Students (n=139)</a:t>
            </a:r>
          </a:p>
          <a:p>
            <a:r>
              <a:rPr lang="en-US" dirty="0"/>
              <a:t>M	(n=80) 57,6 % (age 22,1 </a:t>
            </a:r>
            <a:r>
              <a:rPr lang="en-US" dirty="0">
                <a:latin typeface="Calibri" panose="020F0502020204030204" pitchFamily="34" charset="0"/>
              </a:rPr>
              <a:t>±3,4)</a:t>
            </a:r>
            <a:endParaRPr lang="en-US" dirty="0"/>
          </a:p>
          <a:p>
            <a:r>
              <a:rPr lang="en-US" dirty="0"/>
              <a:t>F	(n=59) 42,4 % (age 21,7 </a:t>
            </a:r>
            <a:r>
              <a:rPr lang="en-US" dirty="0">
                <a:latin typeface="Calibri" panose="020F0502020204030204" pitchFamily="34" charset="0"/>
              </a:rPr>
              <a:t>±4,7)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119063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9561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CEDCFD15-FBF9-45E9-8644-3CCC69448F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898442"/>
              </p:ext>
            </p:extLst>
          </p:nvPr>
        </p:nvGraphicFramePr>
        <p:xfrm>
          <a:off x="1572000" y="1772816"/>
          <a:ext cx="60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95" y="-59580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457200" y="270790"/>
            <a:ext cx="8229600" cy="810294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r>
              <a:rPr lang="it-IT" dirty="0"/>
              <a:t>Sports tutor</a:t>
            </a:r>
            <a:br>
              <a:rPr lang="it-IT" dirty="0"/>
            </a:br>
            <a:r>
              <a:rPr lang="it-IT" sz="2400" dirty="0"/>
              <a:t>74) </a:t>
            </a:r>
            <a:r>
              <a:rPr lang="en-US" sz="2400" dirty="0"/>
              <a:t>Does your university </a:t>
            </a:r>
            <a:r>
              <a:rPr lang="en-US" sz="2400" dirty="0" err="1"/>
              <a:t>programme</a:t>
            </a:r>
            <a:r>
              <a:rPr lang="en-US" sz="2400" dirty="0"/>
              <a:t> provide support and guidance to student-athletes through tutors</a:t>
            </a:r>
            <a:r>
              <a:rPr lang="it-IT" sz="2400" dirty="0"/>
              <a:t>?</a:t>
            </a:r>
            <a:endParaRPr lang="it-IT" dirty="0"/>
          </a:p>
        </p:txBody>
      </p:sp>
      <p:sp>
        <p:nvSpPr>
          <p:cNvPr id="8" name="Freccia a destra 7"/>
          <p:cNvSpPr/>
          <p:nvPr/>
        </p:nvSpPr>
        <p:spPr>
          <a:xfrm rot="10800000">
            <a:off x="7157700" y="2996952"/>
            <a:ext cx="828600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9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119063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2891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ED8F8D41-1C66-4F93-8588-C508B6A544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6591747"/>
              </p:ext>
            </p:extLst>
          </p:nvPr>
        </p:nvGraphicFramePr>
        <p:xfrm>
          <a:off x="755576" y="1772816"/>
          <a:ext cx="792088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95" y="-59580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10294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r>
              <a:rPr lang="it-IT" dirty="0"/>
              <a:t>Sports tutor</a:t>
            </a:r>
            <a:br>
              <a:rPr lang="it-IT" dirty="0"/>
            </a:br>
            <a:r>
              <a:rPr lang="it-IT" sz="2400" dirty="0"/>
              <a:t>83) </a:t>
            </a:r>
            <a:r>
              <a:rPr lang="it-IT" sz="2400" dirty="0" err="1"/>
              <a:t>Would</a:t>
            </a:r>
            <a:r>
              <a:rPr lang="it-IT" sz="2400" dirty="0"/>
              <a:t> </a:t>
            </a:r>
            <a:r>
              <a:rPr lang="it-IT" sz="2400" dirty="0" err="1"/>
              <a:t>you</a:t>
            </a:r>
            <a:r>
              <a:rPr lang="it-IT" sz="2400" dirty="0"/>
              <a:t> </a:t>
            </a:r>
            <a:r>
              <a:rPr lang="it-IT" sz="2400" dirty="0" err="1"/>
              <a:t>like</a:t>
            </a:r>
            <a:r>
              <a:rPr lang="it-IT" sz="2400" dirty="0"/>
              <a:t> </a:t>
            </a:r>
            <a:r>
              <a:rPr lang="it-IT" sz="2400" dirty="0" err="1"/>
              <a:t>your</a:t>
            </a:r>
            <a:r>
              <a:rPr lang="it-IT" sz="2400" dirty="0"/>
              <a:t> sport tutor to </a:t>
            </a:r>
            <a:r>
              <a:rPr lang="it-IT" sz="2400" dirty="0" err="1"/>
              <a:t>advise</a:t>
            </a:r>
            <a:r>
              <a:rPr lang="it-IT" sz="2400" dirty="0"/>
              <a:t>/help </a:t>
            </a:r>
            <a:r>
              <a:rPr lang="it-IT" sz="2400" dirty="0" err="1"/>
              <a:t>you</a:t>
            </a:r>
            <a:r>
              <a:rPr lang="it-IT" sz="2400" dirty="0"/>
              <a:t> with?</a:t>
            </a:r>
            <a:endParaRPr lang="it-IT" dirty="0"/>
          </a:p>
        </p:txBody>
      </p:sp>
      <p:sp>
        <p:nvSpPr>
          <p:cNvPr id="7" name="Fumetto: ovale 6"/>
          <p:cNvSpPr/>
          <p:nvPr/>
        </p:nvSpPr>
        <p:spPr>
          <a:xfrm>
            <a:off x="827584" y="5013176"/>
            <a:ext cx="2736304" cy="1584176"/>
          </a:xfrm>
          <a:prstGeom prst="wedgeEllipseCallout">
            <a:avLst>
              <a:gd name="adj1" fmla="val 60529"/>
              <a:gd name="adj2" fmla="val -5495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>
                <a:solidFill>
                  <a:srgbClr val="FF0000"/>
                </a:solidFill>
              </a:rPr>
              <a:t>Administrative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  <a:r>
              <a:rPr lang="it-IT" sz="1400" b="1" dirty="0" err="1">
                <a:solidFill>
                  <a:srgbClr val="FF0000"/>
                </a:solidFill>
              </a:rPr>
              <a:t>procedures</a:t>
            </a:r>
            <a:r>
              <a:rPr lang="it-IT" sz="1400" b="1" dirty="0">
                <a:solidFill>
                  <a:srgbClr val="FF0000"/>
                </a:solidFill>
              </a:rPr>
              <a:t>… so </a:t>
            </a:r>
            <a:r>
              <a:rPr lang="it-IT" sz="1400" b="1" dirty="0" err="1">
                <a:solidFill>
                  <a:srgbClr val="FF0000"/>
                </a:solidFill>
              </a:rPr>
              <a:t>probably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  <a:r>
              <a:rPr lang="it-IT" sz="1400" b="1" dirty="0" err="1">
                <a:solidFill>
                  <a:srgbClr val="FF0000"/>
                </a:solidFill>
              </a:rPr>
              <a:t>organisation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  <a:r>
              <a:rPr lang="it-IT" sz="1400" b="1" dirty="0" err="1">
                <a:solidFill>
                  <a:srgbClr val="FF0000"/>
                </a:solidFill>
              </a:rPr>
              <a:t>problem</a:t>
            </a:r>
            <a:r>
              <a:rPr lang="it-IT" sz="1400" b="1" dirty="0">
                <a:solidFill>
                  <a:srgbClr val="FF0000"/>
                </a:solidFill>
              </a:rPr>
              <a:t>  due to general </a:t>
            </a:r>
            <a:r>
              <a:rPr lang="it-IT" sz="1400" b="1" dirty="0" err="1">
                <a:solidFill>
                  <a:srgbClr val="FF0000"/>
                </a:solidFill>
              </a:rPr>
              <a:t>lItalian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  <a:r>
              <a:rPr lang="it-IT" sz="1400" b="1" dirty="0" err="1">
                <a:solidFill>
                  <a:srgbClr val="FF0000"/>
                </a:solidFill>
              </a:rPr>
              <a:t>complex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  <a:r>
              <a:rPr lang="it-IT" sz="1400" b="1" dirty="0" err="1">
                <a:solidFill>
                  <a:srgbClr val="FF0000"/>
                </a:solidFill>
              </a:rPr>
              <a:t>regulations</a:t>
            </a:r>
            <a:r>
              <a:rPr lang="it-IT" sz="1400" b="1" dirty="0">
                <a:solidFill>
                  <a:srgbClr val="FF0000"/>
                </a:solidFill>
              </a:rPr>
              <a:t>  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557059" y="574603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dirty="0" err="1">
                <a:solidFill>
                  <a:srgbClr val="FF0000"/>
                </a:solidFill>
              </a:rPr>
              <a:t>Although</a:t>
            </a:r>
            <a:r>
              <a:rPr lang="it-IT" dirty="0">
                <a:solidFill>
                  <a:srgbClr val="FF0000"/>
                </a:solidFill>
              </a:rPr>
              <a:t> DUCASTUN can be a </a:t>
            </a:r>
            <a:r>
              <a:rPr lang="it-IT" dirty="0" err="1">
                <a:solidFill>
                  <a:srgbClr val="FF0000"/>
                </a:solidFill>
              </a:rPr>
              <a:t>solution</a:t>
            </a:r>
            <a:r>
              <a:rPr lang="it-IT" dirty="0">
                <a:solidFill>
                  <a:srgbClr val="FF0000"/>
                </a:solidFill>
              </a:rPr>
              <a:t> to </a:t>
            </a:r>
            <a:r>
              <a:rPr lang="it-IT" dirty="0" err="1">
                <a:solidFill>
                  <a:srgbClr val="FF0000"/>
                </a:solidFill>
              </a:rPr>
              <a:t>both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issues</a:t>
            </a:r>
            <a:r>
              <a:rPr lang="it-IT" dirty="0">
                <a:solidFill>
                  <a:srgbClr val="FF0000"/>
                </a:solidFill>
              </a:rPr>
              <a:t>: 1) </a:t>
            </a:r>
            <a:r>
              <a:rPr lang="it-IT" dirty="0" err="1">
                <a:solidFill>
                  <a:srgbClr val="FF0000"/>
                </a:solidFill>
              </a:rPr>
              <a:t>teachnig</a:t>
            </a:r>
            <a:r>
              <a:rPr lang="it-IT" dirty="0">
                <a:solidFill>
                  <a:srgbClr val="FF0000"/>
                </a:solidFill>
              </a:rPr>
              <a:t>/</a:t>
            </a:r>
            <a:r>
              <a:rPr lang="it-IT" dirty="0" err="1">
                <a:solidFill>
                  <a:srgbClr val="FF0000"/>
                </a:solidFill>
              </a:rPr>
              <a:t>learning</a:t>
            </a:r>
            <a:r>
              <a:rPr lang="it-IT" dirty="0">
                <a:solidFill>
                  <a:srgbClr val="FF0000"/>
                </a:solidFill>
              </a:rPr>
              <a:t>  </a:t>
            </a:r>
            <a:r>
              <a:rPr lang="it-IT" dirty="0" err="1">
                <a:solidFill>
                  <a:srgbClr val="FF0000"/>
                </a:solidFill>
              </a:rPr>
              <a:t>process</a:t>
            </a:r>
            <a:r>
              <a:rPr lang="it-IT" dirty="0">
                <a:solidFill>
                  <a:srgbClr val="FF0000"/>
                </a:solidFill>
              </a:rPr>
              <a:t> and </a:t>
            </a:r>
          </a:p>
          <a:p>
            <a:pPr algn="ctr"/>
            <a:r>
              <a:rPr lang="it-IT" dirty="0">
                <a:solidFill>
                  <a:srgbClr val="FF0000"/>
                </a:solidFill>
              </a:rPr>
              <a:t>2) </a:t>
            </a:r>
            <a:r>
              <a:rPr lang="it-IT" dirty="0" err="1">
                <a:solidFill>
                  <a:srgbClr val="FF0000"/>
                </a:solidFill>
              </a:rPr>
              <a:t>study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path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organisation</a:t>
            </a:r>
            <a:endParaRPr lang="it-IT" dirty="0"/>
          </a:p>
        </p:txBody>
      </p:sp>
      <p:pic>
        <p:nvPicPr>
          <p:cNvPr id="8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119063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70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600" b="1" i="1" dirty="0">
                <a:solidFill>
                  <a:srgbClr val="C00000"/>
                </a:solidFill>
              </a:rPr>
              <a:t>Small </a:t>
            </a:r>
            <a:r>
              <a:rPr lang="it-IT" sz="3600" b="1" dirty="0">
                <a:solidFill>
                  <a:srgbClr val="C00000"/>
                </a:solidFill>
              </a:rPr>
              <a:t>SAMPLE</a:t>
            </a:r>
          </a:p>
          <a:p>
            <a:r>
              <a:rPr lang="it-IT" dirty="0" err="1"/>
              <a:t>Elite</a:t>
            </a:r>
            <a:r>
              <a:rPr lang="it-IT" dirty="0"/>
              <a:t> </a:t>
            </a:r>
            <a:r>
              <a:rPr lang="it-IT" dirty="0" err="1"/>
              <a:t>athletes</a:t>
            </a:r>
            <a:r>
              <a:rPr lang="it-IT" dirty="0"/>
              <a:t> </a:t>
            </a:r>
            <a:r>
              <a:rPr lang="it-IT" dirty="0" err="1"/>
              <a:t>who</a:t>
            </a:r>
            <a:r>
              <a:rPr lang="it-IT" dirty="0"/>
              <a:t> </a:t>
            </a:r>
            <a:r>
              <a:rPr lang="it-IT" dirty="0" err="1"/>
              <a:t>partecipated</a:t>
            </a:r>
            <a:r>
              <a:rPr lang="it-IT" dirty="0"/>
              <a:t> to </a:t>
            </a:r>
            <a:r>
              <a:rPr lang="it-IT" dirty="0" err="1"/>
              <a:t>European</a:t>
            </a:r>
            <a:r>
              <a:rPr lang="it-IT" dirty="0"/>
              <a:t> &amp; World </a:t>
            </a:r>
            <a:r>
              <a:rPr lang="it-IT" dirty="0" err="1"/>
              <a:t>Championships</a:t>
            </a:r>
            <a:r>
              <a:rPr lang="it-IT" dirty="0"/>
              <a:t> and/or Olympic Games</a:t>
            </a:r>
          </a:p>
          <a:p>
            <a:r>
              <a:rPr lang="en-US" dirty="0"/>
              <a:t>Students (</a:t>
            </a:r>
            <a:r>
              <a:rPr lang="en-US" b="1" dirty="0">
                <a:solidFill>
                  <a:srgbClr val="C00000"/>
                </a:solidFill>
              </a:rPr>
              <a:t>n=26</a:t>
            </a:r>
            <a:r>
              <a:rPr lang="en-US" dirty="0"/>
              <a:t>)</a:t>
            </a:r>
          </a:p>
          <a:p>
            <a:r>
              <a:rPr lang="en-US" dirty="0"/>
              <a:t>M (n=9)	  34,6 % (age 22,1 </a:t>
            </a:r>
            <a:r>
              <a:rPr lang="en-US" dirty="0">
                <a:latin typeface="Calibri" panose="020F0502020204030204" pitchFamily="34" charset="0"/>
              </a:rPr>
              <a:t>±2,5)</a:t>
            </a:r>
            <a:endParaRPr lang="en-US" dirty="0"/>
          </a:p>
          <a:p>
            <a:r>
              <a:rPr lang="en-US" dirty="0"/>
              <a:t>F   (n=17) 65,4 % (age 21,8 </a:t>
            </a:r>
            <a:r>
              <a:rPr lang="en-US" dirty="0">
                <a:latin typeface="Calibri" panose="020F0502020204030204" pitchFamily="34" charset="0"/>
              </a:rPr>
              <a:t>±2,4)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20967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755576" y="86391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Student-athelete</a:t>
            </a:r>
            <a:r>
              <a:rPr lang="it-IT" dirty="0"/>
              <a:t> @</a:t>
            </a:r>
            <a:br>
              <a:rPr lang="it-IT" dirty="0"/>
            </a:br>
            <a:r>
              <a:rPr lang="it-IT" dirty="0" err="1"/>
              <a:t>University</a:t>
            </a:r>
            <a:r>
              <a:rPr lang="it-IT" dirty="0"/>
              <a:t> of Rome </a:t>
            </a:r>
            <a:r>
              <a:rPr lang="it-IT" i="1" dirty="0"/>
              <a:t>Foro Italico</a:t>
            </a:r>
          </a:p>
        </p:txBody>
      </p:sp>
      <p:pic>
        <p:nvPicPr>
          <p:cNvPr id="7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119063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3120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7684" y="2636912"/>
            <a:ext cx="8229600" cy="2188840"/>
          </a:xfrm>
        </p:spPr>
        <p:txBody>
          <a:bodyPr>
            <a:noAutofit/>
          </a:bodyPr>
          <a:lstStyle/>
          <a:p>
            <a:r>
              <a:rPr lang="it-IT" sz="2800" dirty="0"/>
              <a:t>So far the so-</a:t>
            </a:r>
            <a:r>
              <a:rPr lang="it-IT" sz="2800" dirty="0" err="1"/>
              <a:t>called</a:t>
            </a:r>
            <a:r>
              <a:rPr lang="it-IT" sz="2800" dirty="0"/>
              <a:t> </a:t>
            </a:r>
            <a:r>
              <a:rPr lang="it-IT" sz="2800" dirty="0" err="1"/>
              <a:t>student-athlete</a:t>
            </a:r>
            <a:r>
              <a:rPr lang="it-IT" sz="2800" dirty="0"/>
              <a:t> </a:t>
            </a:r>
            <a:r>
              <a:rPr lang="it-IT" sz="2800" dirty="0" err="1"/>
              <a:t>is</a:t>
            </a:r>
            <a:r>
              <a:rPr lang="it-IT" sz="2800" dirty="0"/>
              <a:t> </a:t>
            </a:r>
            <a:r>
              <a:rPr lang="it-IT" sz="2800" dirty="0" err="1"/>
              <a:t>not</a:t>
            </a:r>
            <a:r>
              <a:rPr lang="it-IT" sz="2800" dirty="0"/>
              <a:t> </a:t>
            </a:r>
            <a:r>
              <a:rPr lang="it-IT" sz="2800" dirty="0" err="1"/>
              <a:t>officially</a:t>
            </a:r>
            <a:r>
              <a:rPr lang="it-IT" sz="2800" dirty="0"/>
              <a:t> </a:t>
            </a:r>
            <a:r>
              <a:rPr lang="it-IT" sz="2800" dirty="0" err="1"/>
              <a:t>enrolled</a:t>
            </a:r>
            <a:r>
              <a:rPr lang="it-IT" sz="2800" dirty="0"/>
              <a:t> </a:t>
            </a:r>
            <a:r>
              <a:rPr lang="it-IT" sz="2800" dirty="0" err="1"/>
              <a:t>as</a:t>
            </a:r>
            <a:r>
              <a:rPr lang="it-IT" sz="2800" dirty="0"/>
              <a:t> </a:t>
            </a:r>
            <a:r>
              <a:rPr lang="it-IT" sz="2800" dirty="0" err="1"/>
              <a:t>such</a:t>
            </a:r>
            <a:r>
              <a:rPr lang="it-IT" sz="2800" dirty="0"/>
              <a:t> (</a:t>
            </a:r>
            <a:r>
              <a:rPr lang="it-IT" sz="2800" dirty="0" err="1"/>
              <a:t>as</a:t>
            </a:r>
            <a:r>
              <a:rPr lang="it-IT" sz="2800" dirty="0"/>
              <a:t> a special </a:t>
            </a:r>
            <a:r>
              <a:rPr lang="it-IT" sz="2800" dirty="0" err="1"/>
              <a:t>category</a:t>
            </a:r>
            <a:r>
              <a:rPr lang="it-IT" sz="2800" dirty="0"/>
              <a:t>). </a:t>
            </a:r>
            <a:r>
              <a:rPr lang="it-IT" sz="2800" dirty="0" err="1"/>
              <a:t>According</a:t>
            </a:r>
            <a:r>
              <a:rPr lang="it-IT" sz="2800" dirty="0"/>
              <a:t> to </a:t>
            </a:r>
            <a:r>
              <a:rPr lang="it-IT" sz="2800" dirty="0" err="1"/>
              <a:t>internal</a:t>
            </a:r>
            <a:r>
              <a:rPr lang="it-IT" sz="2800" dirty="0"/>
              <a:t> </a:t>
            </a:r>
            <a:r>
              <a:rPr lang="it-IT" sz="2800" dirty="0" err="1"/>
              <a:t>University</a:t>
            </a:r>
            <a:r>
              <a:rPr lang="it-IT" sz="2800" dirty="0"/>
              <a:t> </a:t>
            </a:r>
            <a:r>
              <a:rPr lang="it-IT" sz="2800" dirty="0" err="1"/>
              <a:t>regulations</a:t>
            </a:r>
            <a:r>
              <a:rPr lang="it-IT" sz="2800" dirty="0"/>
              <a:t>, </a:t>
            </a:r>
            <a:r>
              <a:rPr lang="it-IT" sz="2800" dirty="0" err="1"/>
              <a:t>after</a:t>
            </a:r>
            <a:r>
              <a:rPr lang="it-IT" sz="2800" dirty="0"/>
              <a:t> </a:t>
            </a:r>
            <a:r>
              <a:rPr lang="it-IT" sz="2800" dirty="0" err="1"/>
              <a:t>detecting</a:t>
            </a:r>
            <a:r>
              <a:rPr lang="it-IT" sz="2800" dirty="0"/>
              <a:t>/</a:t>
            </a:r>
            <a:r>
              <a:rPr lang="it-IT" sz="2800" dirty="0" err="1"/>
              <a:t>selecting</a:t>
            </a:r>
            <a:r>
              <a:rPr lang="it-IT" sz="2800" dirty="0"/>
              <a:t> </a:t>
            </a:r>
            <a:r>
              <a:rPr lang="it-IT" sz="2800" dirty="0" err="1"/>
              <a:t>student-athletes</a:t>
            </a:r>
            <a:r>
              <a:rPr lang="it-IT" sz="2800" dirty="0"/>
              <a:t> (</a:t>
            </a:r>
            <a:r>
              <a:rPr lang="it-IT" sz="2800" dirty="0" err="1"/>
              <a:t>elite</a:t>
            </a:r>
            <a:r>
              <a:rPr lang="it-IT" sz="2800" dirty="0"/>
              <a:t> </a:t>
            </a:r>
            <a:r>
              <a:rPr lang="it-IT" sz="2800" dirty="0" err="1"/>
              <a:t>athletes</a:t>
            </a:r>
            <a:r>
              <a:rPr lang="it-IT" sz="2800" dirty="0"/>
              <a:t>) the </a:t>
            </a:r>
            <a:r>
              <a:rPr lang="it-IT" sz="2800" dirty="0" err="1"/>
              <a:t>University</a:t>
            </a:r>
            <a:r>
              <a:rPr lang="it-IT" sz="2800" dirty="0"/>
              <a:t> </a:t>
            </a:r>
            <a:r>
              <a:rPr lang="it-IT" sz="2800" dirty="0" err="1"/>
              <a:t>provides</a:t>
            </a:r>
            <a:r>
              <a:rPr lang="it-IT" sz="2800" dirty="0"/>
              <a:t> special support and </a:t>
            </a:r>
            <a:r>
              <a:rPr lang="it-IT" sz="2800" dirty="0" err="1"/>
              <a:t>facilitation</a:t>
            </a:r>
            <a:r>
              <a:rPr lang="it-IT" sz="2800" dirty="0"/>
              <a:t>. </a:t>
            </a:r>
            <a:r>
              <a:rPr lang="it-IT" sz="2800" dirty="0" err="1"/>
              <a:t>Although</a:t>
            </a:r>
            <a:r>
              <a:rPr lang="it-IT" sz="2800" dirty="0"/>
              <a:t>  </a:t>
            </a:r>
            <a:r>
              <a:rPr lang="it-IT" sz="2800" dirty="0" err="1"/>
              <a:t>any</a:t>
            </a:r>
            <a:r>
              <a:rPr lang="it-IT" sz="2800" dirty="0"/>
              <a:t> BA </a:t>
            </a:r>
            <a:r>
              <a:rPr lang="it-IT" sz="2800" dirty="0" err="1"/>
              <a:t>degree</a:t>
            </a:r>
            <a:r>
              <a:rPr lang="it-IT" sz="2800" dirty="0"/>
              <a:t> or MA </a:t>
            </a:r>
            <a:r>
              <a:rPr lang="it-IT" sz="2800" dirty="0" err="1"/>
              <a:t>degree</a:t>
            </a:r>
            <a:r>
              <a:rPr lang="it-IT" sz="2800" dirty="0"/>
              <a:t> </a:t>
            </a:r>
            <a:r>
              <a:rPr lang="it-IT" sz="2800" dirty="0" err="1"/>
              <a:t>regulations</a:t>
            </a:r>
            <a:r>
              <a:rPr lang="it-IT" sz="2800" dirty="0"/>
              <a:t> are </a:t>
            </a:r>
            <a:r>
              <a:rPr lang="it-IT" sz="2800" dirty="0" err="1"/>
              <a:t>tailor</a:t>
            </a:r>
            <a:r>
              <a:rPr lang="it-IT" sz="2800" dirty="0"/>
              <a:t>-made to the </a:t>
            </a:r>
            <a:r>
              <a:rPr lang="it-IT" sz="2800" dirty="0" err="1"/>
              <a:t>different</a:t>
            </a:r>
            <a:r>
              <a:rPr lang="it-IT" sz="2800" dirty="0"/>
              <a:t> </a:t>
            </a:r>
            <a:r>
              <a:rPr lang="it-IT" sz="2800" dirty="0" err="1"/>
              <a:t>needs</a:t>
            </a:r>
            <a:r>
              <a:rPr lang="it-IT" sz="2800" dirty="0"/>
              <a:t> of </a:t>
            </a:r>
            <a:r>
              <a:rPr lang="it-IT" sz="2800" dirty="0" err="1"/>
              <a:t>different</a:t>
            </a:r>
            <a:r>
              <a:rPr lang="it-IT" sz="2800" dirty="0"/>
              <a:t> </a:t>
            </a:r>
            <a:r>
              <a:rPr lang="it-IT" sz="2800" dirty="0" err="1"/>
              <a:t>athletes</a:t>
            </a:r>
            <a:r>
              <a:rPr lang="it-IT" sz="2800" dirty="0"/>
              <a:t> background.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696" y="611033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itolo 1"/>
          <p:cNvSpPr txBox="1">
            <a:spLocks/>
          </p:cNvSpPr>
          <p:nvPr/>
        </p:nvSpPr>
        <p:spPr>
          <a:xfrm>
            <a:off x="609600" y="7647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/>
              <a:t>Student-athlete</a:t>
            </a:r>
            <a:r>
              <a:rPr lang="it-IT" dirty="0"/>
              <a:t> @</a:t>
            </a:r>
            <a:br>
              <a:rPr lang="it-IT" dirty="0"/>
            </a:br>
            <a:r>
              <a:rPr lang="it-IT" dirty="0" err="1"/>
              <a:t>University</a:t>
            </a:r>
            <a:r>
              <a:rPr lang="it-IT" dirty="0"/>
              <a:t> of Rome </a:t>
            </a:r>
            <a:r>
              <a:rPr lang="it-IT" i="1" dirty="0"/>
              <a:t>Foro Italico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119063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385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3574632"/>
              </p:ext>
            </p:extLst>
          </p:nvPr>
        </p:nvGraphicFramePr>
        <p:xfrm>
          <a:off x="395536" y="2132856"/>
          <a:ext cx="8229599" cy="419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4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24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103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945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400" dirty="0"/>
                        <a:t>CORSO DI LAUREA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FACILITAZIONI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REQUISITI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ATTIVITA’ RICONOSCIUTE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MODALITA’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NOTE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000" dirty="0"/>
                        <a:t>L22 – LM67</a:t>
                      </a:r>
                      <a:endParaRPr lang="it-IT" sz="1000" baseline="0" dirty="0"/>
                    </a:p>
                    <a:p>
                      <a:r>
                        <a:rPr lang="it-IT" sz="1000" baseline="0" dirty="0"/>
                        <a:t>BA Sport </a:t>
                      </a:r>
                      <a:r>
                        <a:rPr lang="it-IT" sz="1000" baseline="0" dirty="0" err="1"/>
                        <a:t>Sciences</a:t>
                      </a:r>
                      <a:r>
                        <a:rPr lang="it-IT" sz="1000" baseline="0" dirty="0"/>
                        <a:t> &amp; MA AMPA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/>
                        <a:t>Riconoscimento crediti formativi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/>
                        <a:t>Medaglia olimpica o paraolimpica, titolo di campione mondiale assoluto, campione europeo assoluto,</a:t>
                      </a:r>
                      <a:r>
                        <a:rPr lang="it-IT" sz="1000" baseline="0" dirty="0"/>
                        <a:t> </a:t>
                      </a:r>
                      <a:r>
                        <a:rPr lang="it-IT" sz="1000" dirty="0"/>
                        <a:t>campione italiano assoluto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/>
                        <a:t>Discipline riconosciute dal Comitato olimpico nazionale italiano o dal Comitato italiano paraolimpico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/>
                        <a:t>Su richiesta e presentazione adeguata documentazione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3920">
                <a:tc>
                  <a:txBody>
                    <a:bodyPr/>
                    <a:lstStyle/>
                    <a:p>
                      <a:r>
                        <a:rPr lang="it-IT" sz="1000" dirty="0"/>
                        <a:t>LM 68 </a:t>
                      </a:r>
                    </a:p>
                    <a:p>
                      <a:r>
                        <a:rPr lang="it-IT" sz="1000" dirty="0"/>
                        <a:t>MA Sport and </a:t>
                      </a:r>
                      <a:r>
                        <a:rPr lang="it-IT" sz="1000" dirty="0" err="1"/>
                        <a:t>Technique</a:t>
                      </a:r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/>
                        <a:t>Riconoscimento crediti formativi,</a:t>
                      </a:r>
                    </a:p>
                    <a:p>
                      <a:r>
                        <a:rPr lang="it-IT" sz="1000" dirty="0"/>
                        <a:t>sessioni straordinarie di esame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/>
                        <a:t>Medaglia olimpica o paraolimpica, titolo di campione mondiale assoluto, campione europeo assoluto,</a:t>
                      </a:r>
                      <a:r>
                        <a:rPr lang="it-IT" sz="1000" baseline="0" dirty="0"/>
                        <a:t> </a:t>
                      </a:r>
                      <a:r>
                        <a:rPr lang="it-IT" sz="1000" dirty="0"/>
                        <a:t>campione italiano assoluto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Discipline riconosciute dal Comitato olimpico nazionale italiano o dal Comitato italiano paraolimpico</a:t>
                      </a:r>
                    </a:p>
                    <a:p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Definizione di percorsi personalizzati per gli studenti con meriti sportivi e certificazioni di tecnico/arbitro/dirigente di Federazioni Sportive Nazionali</a:t>
                      </a:r>
                    </a:p>
                    <a:p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/>
                        <a:t>Modalità di esame possono essere definite discrezionalmente dal singolo docente, come ad esempio esami orali o in via telematica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LM47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MA Sport</a:t>
                      </a:r>
                    </a:p>
                    <a:p>
                      <a:r>
                        <a:rPr lang="it-IT" sz="1000" dirty="0"/>
                        <a:t>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/>
                        <a:t>Eventuali esoneri totali o parziali dall’obbligo di frequenza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/>
                        <a:t>Orario delle attività didattiche </a:t>
                      </a:r>
                    </a:p>
                    <a:p>
                      <a:r>
                        <a:rPr lang="it-IT" sz="1000" dirty="0"/>
                        <a:t>coincidente con lo svolgimento della preparazione alle competizioni per gli atleti di interesse nazionale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/>
                        <a:t>Attività debitamente documentate dalle Federazioni Sportive di appartenenza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Su richiesta e presentazione adeguata documentazione</a:t>
                      </a:r>
                    </a:p>
                    <a:p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Lo studente è tenuto a svolgere attività integrative, ai fini dell’ammissione alla verifica di profitto, su indicazione del singolo docente</a:t>
                      </a:r>
                    </a:p>
                    <a:p>
                      <a:endParaRPr lang="it-IT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696" y="105513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763860" y="66675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/>
              <a:t>Student-athelete</a:t>
            </a:r>
            <a:r>
              <a:rPr lang="it-IT" dirty="0"/>
              <a:t> @</a:t>
            </a:r>
            <a:br>
              <a:rPr lang="it-IT" dirty="0"/>
            </a:br>
            <a:r>
              <a:rPr lang="it-IT" dirty="0" err="1"/>
              <a:t>University</a:t>
            </a:r>
            <a:r>
              <a:rPr lang="it-IT" dirty="0"/>
              <a:t> of Rome </a:t>
            </a:r>
            <a:r>
              <a:rPr lang="it-IT" i="1" dirty="0"/>
              <a:t>Foro Italico</a:t>
            </a:r>
          </a:p>
        </p:txBody>
      </p:sp>
      <p:pic>
        <p:nvPicPr>
          <p:cNvPr id="7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119063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649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r>
              <a:rPr lang="it-IT" dirty="0"/>
              <a:t>Dual Career </a:t>
            </a:r>
            <a:r>
              <a:rPr lang="it-IT" dirty="0" err="1"/>
              <a:t>issues</a:t>
            </a:r>
            <a:br>
              <a:rPr lang="it-IT" dirty="0"/>
            </a:br>
            <a:r>
              <a:rPr lang="it-IT" sz="2400" dirty="0"/>
              <a:t>15) </a:t>
            </a:r>
            <a:r>
              <a:rPr lang="it-IT" sz="2400" dirty="0" err="1"/>
              <a:t>Why</a:t>
            </a:r>
            <a:r>
              <a:rPr lang="it-IT" sz="2400" dirty="0"/>
              <a:t> </a:t>
            </a:r>
            <a:r>
              <a:rPr lang="it-IT" sz="2400" dirty="0" err="1"/>
              <a:t>did</a:t>
            </a:r>
            <a:r>
              <a:rPr lang="it-IT" sz="2400" dirty="0"/>
              <a:t> </a:t>
            </a:r>
            <a:r>
              <a:rPr lang="it-IT" sz="2400" dirty="0" err="1"/>
              <a:t>you</a:t>
            </a:r>
            <a:r>
              <a:rPr lang="it-IT" sz="2400" dirty="0"/>
              <a:t> </a:t>
            </a:r>
            <a:r>
              <a:rPr lang="it-IT" sz="2400" dirty="0" err="1"/>
              <a:t>choose</a:t>
            </a:r>
            <a:r>
              <a:rPr lang="it-IT" sz="2400" dirty="0"/>
              <a:t> to </a:t>
            </a:r>
            <a:r>
              <a:rPr lang="it-IT" sz="2400" dirty="0" err="1"/>
              <a:t>study</a:t>
            </a:r>
            <a:r>
              <a:rPr lang="it-IT" sz="2400" dirty="0"/>
              <a:t> </a:t>
            </a:r>
            <a:r>
              <a:rPr lang="it-IT" sz="2400" dirty="0" err="1"/>
              <a:t>at</a:t>
            </a:r>
            <a:r>
              <a:rPr lang="it-IT" sz="2400" dirty="0"/>
              <a:t> </a:t>
            </a:r>
            <a:r>
              <a:rPr lang="it-IT" sz="2400" dirty="0" err="1"/>
              <a:t>University</a:t>
            </a:r>
            <a:r>
              <a:rPr lang="it-IT" sz="2400" dirty="0"/>
              <a:t>?</a:t>
            </a:r>
            <a:endParaRPr lang="it-IT" dirty="0"/>
          </a:p>
        </p:txBody>
      </p:sp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2CC60DC9-4B17-4BBB-99A3-FB22889871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565116"/>
              </p:ext>
            </p:extLst>
          </p:nvPr>
        </p:nvGraphicFramePr>
        <p:xfrm>
          <a:off x="1572000" y="1700808"/>
          <a:ext cx="60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503" y="116632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119063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5987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443" y="-41374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5222A2FC-8ABE-4C19-A78F-7FBCC02AA2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1782290"/>
              </p:ext>
            </p:extLst>
          </p:nvPr>
        </p:nvGraphicFramePr>
        <p:xfrm>
          <a:off x="2339752" y="135619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8A2922B1-9C0B-45C8-9255-86DDB7E633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1169336"/>
              </p:ext>
            </p:extLst>
          </p:nvPr>
        </p:nvGraphicFramePr>
        <p:xfrm>
          <a:off x="2339752" y="4114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445140" y="116632"/>
            <a:ext cx="8229600" cy="850106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r>
              <a:rPr lang="it-IT" dirty="0"/>
              <a:t>Dual Career </a:t>
            </a:r>
            <a:r>
              <a:rPr lang="it-IT" dirty="0" err="1"/>
              <a:t>issues</a:t>
            </a:r>
            <a:br>
              <a:rPr lang="it-IT" dirty="0"/>
            </a:br>
            <a:r>
              <a:rPr lang="it-IT" sz="2400" dirty="0"/>
              <a:t>16) Do </a:t>
            </a:r>
            <a:r>
              <a:rPr lang="it-IT" sz="2400" dirty="0" err="1"/>
              <a:t>your</a:t>
            </a:r>
            <a:r>
              <a:rPr lang="it-IT" sz="2400" dirty="0"/>
              <a:t> </a:t>
            </a:r>
            <a:r>
              <a:rPr lang="it-IT" sz="2400" dirty="0" err="1"/>
              <a:t>studies</a:t>
            </a:r>
            <a:r>
              <a:rPr lang="it-IT" sz="2400" dirty="0"/>
              <a:t> </a:t>
            </a:r>
            <a:r>
              <a:rPr lang="it-IT" sz="2400" dirty="0" err="1"/>
              <a:t>interfere</a:t>
            </a:r>
            <a:r>
              <a:rPr lang="it-IT" sz="2400" dirty="0"/>
              <a:t> with </a:t>
            </a:r>
            <a:r>
              <a:rPr lang="it-IT" sz="2400" dirty="0" err="1"/>
              <a:t>your</a:t>
            </a:r>
            <a:r>
              <a:rPr lang="it-IT" sz="2400" dirty="0"/>
              <a:t> </a:t>
            </a:r>
            <a:r>
              <a:rPr lang="it-IT" sz="2400" dirty="0" err="1"/>
              <a:t>athletic</a:t>
            </a:r>
            <a:r>
              <a:rPr lang="it-IT" sz="2400" dirty="0"/>
              <a:t> performance?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251520" y="4221088"/>
            <a:ext cx="2088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In case of positive </a:t>
            </a:r>
            <a:r>
              <a:rPr lang="it-IT" dirty="0" err="1"/>
              <a:t>answer</a:t>
            </a:r>
            <a:r>
              <a:rPr lang="it-IT" dirty="0"/>
              <a:t>, </a:t>
            </a:r>
            <a:r>
              <a:rPr lang="it-IT" dirty="0" err="1"/>
              <a:t>why</a:t>
            </a:r>
            <a:r>
              <a:rPr lang="it-IT" dirty="0"/>
              <a:t>? </a:t>
            </a:r>
          </a:p>
        </p:txBody>
      </p:sp>
      <p:sp>
        <p:nvSpPr>
          <p:cNvPr id="2" name="Freccia a destra 1"/>
          <p:cNvSpPr/>
          <p:nvPr/>
        </p:nvSpPr>
        <p:spPr>
          <a:xfrm rot="10800000">
            <a:off x="6613935" y="4651395"/>
            <a:ext cx="828600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9" name="Immagin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119063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055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6B3B8F83-C7B1-4D38-84C4-62D9754514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5854534"/>
              </p:ext>
            </p:extLst>
          </p:nvPr>
        </p:nvGraphicFramePr>
        <p:xfrm>
          <a:off x="2267744" y="136832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C0886D36-D4F2-43A2-AE20-3FB65F38EA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3996253"/>
              </p:ext>
            </p:extLst>
          </p:nvPr>
        </p:nvGraphicFramePr>
        <p:xfrm>
          <a:off x="2267744" y="409278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95" y="-59580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470992" y="98426"/>
            <a:ext cx="8229600" cy="850106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r>
              <a:rPr lang="it-IT" dirty="0"/>
              <a:t>Dual Career </a:t>
            </a:r>
            <a:r>
              <a:rPr lang="it-IT" dirty="0" err="1"/>
              <a:t>issues</a:t>
            </a:r>
            <a:br>
              <a:rPr lang="it-IT" dirty="0"/>
            </a:br>
            <a:r>
              <a:rPr lang="it-IT" sz="2400" dirty="0"/>
              <a:t>17) </a:t>
            </a:r>
            <a:r>
              <a:rPr lang="it-IT" sz="2400" dirty="0" err="1"/>
              <a:t>Does</a:t>
            </a:r>
            <a:r>
              <a:rPr lang="it-IT" sz="2400" dirty="0"/>
              <a:t> </a:t>
            </a:r>
            <a:r>
              <a:rPr lang="it-IT" sz="2400" dirty="0" err="1"/>
              <a:t>your</a:t>
            </a:r>
            <a:r>
              <a:rPr lang="it-IT" sz="2400" dirty="0"/>
              <a:t> </a:t>
            </a:r>
            <a:r>
              <a:rPr lang="it-IT" sz="2400" dirty="0" err="1"/>
              <a:t>athletic</a:t>
            </a:r>
            <a:r>
              <a:rPr lang="it-IT" sz="2400" dirty="0"/>
              <a:t> performance </a:t>
            </a:r>
            <a:r>
              <a:rPr lang="it-IT" sz="2400" dirty="0" err="1"/>
              <a:t>interfere</a:t>
            </a:r>
            <a:r>
              <a:rPr lang="it-IT" sz="2400" dirty="0"/>
              <a:t> with </a:t>
            </a:r>
            <a:r>
              <a:rPr lang="it-IT" sz="2400" dirty="0" err="1"/>
              <a:t>your</a:t>
            </a:r>
            <a:r>
              <a:rPr lang="it-IT" sz="2400" dirty="0"/>
              <a:t> </a:t>
            </a:r>
            <a:r>
              <a:rPr lang="it-IT" sz="2400" dirty="0" err="1"/>
              <a:t>studies</a:t>
            </a:r>
            <a:r>
              <a:rPr lang="it-IT" sz="2400" dirty="0"/>
              <a:t>?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252386" y="4221088"/>
            <a:ext cx="2088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In case of positive </a:t>
            </a:r>
            <a:r>
              <a:rPr lang="it-IT" dirty="0" err="1"/>
              <a:t>answer</a:t>
            </a:r>
            <a:r>
              <a:rPr lang="it-IT" dirty="0"/>
              <a:t>, </a:t>
            </a:r>
            <a:r>
              <a:rPr lang="it-IT" dirty="0" err="1"/>
              <a:t>why</a:t>
            </a:r>
            <a:r>
              <a:rPr lang="it-IT" dirty="0"/>
              <a:t>? </a:t>
            </a:r>
          </a:p>
        </p:txBody>
      </p:sp>
      <p:pic>
        <p:nvPicPr>
          <p:cNvPr id="9" name="Immagin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119063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117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11E51403-91DF-4B27-932C-45ECDD24B8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3798564"/>
              </p:ext>
            </p:extLst>
          </p:nvPr>
        </p:nvGraphicFramePr>
        <p:xfrm>
          <a:off x="1585792" y="2060848"/>
          <a:ext cx="60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95" y="-59580"/>
            <a:ext cx="1604764" cy="14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470992" y="559500"/>
            <a:ext cx="8229600" cy="850106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r>
              <a:rPr lang="it-IT" dirty="0"/>
              <a:t>Dual Career </a:t>
            </a:r>
            <a:r>
              <a:rPr lang="it-IT" dirty="0" err="1"/>
              <a:t>issues</a:t>
            </a:r>
            <a:br>
              <a:rPr lang="it-IT" dirty="0"/>
            </a:br>
            <a:r>
              <a:rPr lang="it-IT" sz="2400" dirty="0"/>
              <a:t>18) Do </a:t>
            </a:r>
            <a:r>
              <a:rPr lang="it-IT" sz="2400" dirty="0" err="1"/>
              <a:t>you</a:t>
            </a:r>
            <a:r>
              <a:rPr lang="it-IT" sz="2400" dirty="0"/>
              <a:t> </a:t>
            </a:r>
            <a:r>
              <a:rPr lang="it-IT" sz="2400" dirty="0" err="1"/>
              <a:t>consider</a:t>
            </a:r>
            <a:r>
              <a:rPr lang="it-IT" sz="2400" dirty="0"/>
              <a:t> </a:t>
            </a:r>
            <a:r>
              <a:rPr lang="it-IT" sz="2400" dirty="0" err="1"/>
              <a:t>yourself</a:t>
            </a:r>
            <a:r>
              <a:rPr lang="it-IT" sz="2400" dirty="0"/>
              <a:t> to be?</a:t>
            </a:r>
            <a:endParaRPr lang="it-IT" dirty="0"/>
          </a:p>
        </p:txBody>
      </p:sp>
      <p:pic>
        <p:nvPicPr>
          <p:cNvPr id="7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119063"/>
            <a:ext cx="2476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88224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1897</TotalTime>
  <Words>769</Words>
  <Application>Microsoft Office PowerPoint</Application>
  <PresentationFormat>Presentazione su schermo (4:3)</PresentationFormat>
  <Paragraphs>120</Paragraphs>
  <Slides>21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4" baseType="lpstr">
      <vt:lpstr>Arial</vt:lpstr>
      <vt:lpstr>Calibri</vt:lpstr>
      <vt:lpstr>Tema di Office</vt:lpstr>
      <vt:lpstr>Università degli Studi di Roma Foro Italico  Workshop 3 Dual Career – ESTPORT Questionnaire</vt:lpstr>
      <vt:lpstr>Student-athelete @ University of Rome Foro Italico</vt:lpstr>
      <vt:lpstr>Student-athelete @ University of Rome Foro Italico</vt:lpstr>
      <vt:lpstr>Presentazione standard di PowerPoint</vt:lpstr>
      <vt:lpstr>Presentazione standard di PowerPoint</vt:lpstr>
      <vt:lpstr> Dual Career issues 15) Why did you choose to study at University?</vt:lpstr>
      <vt:lpstr> Dual Career issues 16) Do your studies interfere with your athletic performance?</vt:lpstr>
      <vt:lpstr> Dual Career issues 17) Does your athletic performance interfere with your studies?</vt:lpstr>
      <vt:lpstr> Dual Career issues 18) Do you consider yourself to be?</vt:lpstr>
      <vt:lpstr> Academic Life 22) How much do you value having access to ‘Distance learninc’ as part of the services and features of your dual career at your university?</vt:lpstr>
      <vt:lpstr> Academic Life 25) Do you have  any support from your family to study? What are the barriers between your sporting life and your studies?</vt:lpstr>
      <vt:lpstr> Academic Life 25) Do you have  any support from your family to study? What are the barriers between your sporting life and your studies?</vt:lpstr>
      <vt:lpstr> Academic Life 39) Do your Lecturers implement learning and teaching strategies that promote having a dual career?</vt:lpstr>
      <vt:lpstr> Academic Life 42) Do you know the national or regional legislation regarding the  elite athletes?</vt:lpstr>
      <vt:lpstr> Academic Life 43) Do you know the academic regulations of your university regarding the student-athletes?</vt:lpstr>
      <vt:lpstr> Sporting Life 63) Does your academic commitment interferes with your training?</vt:lpstr>
      <vt:lpstr> Sporting Life 65-69) What teaching / learning tools do you normally use?</vt:lpstr>
      <vt:lpstr> Sporting Life 69-71) What teaching / learning tools do you normally use?</vt:lpstr>
      <vt:lpstr> Sporting Life 73) What are your expectations after finishing your athletic career?</vt:lpstr>
      <vt:lpstr> Sports tutor 74) Does your university programme provide support and guidance to student-athletes through tutors?</vt:lpstr>
      <vt:lpstr> Sports tutor 83) Would you like your sport tutor to advise/help you with?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ESTPORT</dc:title>
  <dc:creator>Taddei Francesco</dc:creator>
  <cp:lastModifiedBy>Fazio Alessandra</cp:lastModifiedBy>
  <cp:revision>192</cp:revision>
  <cp:lastPrinted>2017-01-21T23:47:12Z</cp:lastPrinted>
  <dcterms:created xsi:type="dcterms:W3CDTF">2016-01-19T10:46:00Z</dcterms:created>
  <dcterms:modified xsi:type="dcterms:W3CDTF">2017-03-02T06:10:00Z</dcterms:modified>
</cp:coreProperties>
</file>