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1" r:id="rId1"/>
  </p:sldMasterIdLst>
  <p:notesMasterIdLst>
    <p:notesMasterId r:id="rId18"/>
  </p:notesMasterIdLst>
  <p:sldIdLst>
    <p:sldId id="304" r:id="rId2"/>
    <p:sldId id="305" r:id="rId3"/>
    <p:sldId id="390" r:id="rId4"/>
    <p:sldId id="433" r:id="rId5"/>
    <p:sldId id="449" r:id="rId6"/>
    <p:sldId id="448" r:id="rId7"/>
    <p:sldId id="447" r:id="rId8"/>
    <p:sldId id="438" r:id="rId9"/>
    <p:sldId id="434" r:id="rId10"/>
    <p:sldId id="439" r:id="rId11"/>
    <p:sldId id="440" r:id="rId12"/>
    <p:sldId id="446" r:id="rId13"/>
    <p:sldId id="441" r:id="rId14"/>
    <p:sldId id="442" r:id="rId15"/>
    <p:sldId id="443" r:id="rId16"/>
    <p:sldId id="444" r:id="rId17"/>
  </p:sldIdLst>
  <p:sldSz cx="9144000" cy="6858000" type="screen4x3"/>
  <p:notesSz cx="6858000" cy="9144000"/>
  <p:defaultTextStyle>
    <a:defPPr>
      <a:defRPr lang="it-IT"/>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D3713"/>
    <a:srgbClr val="1AE659"/>
    <a:srgbClr val="EE3112"/>
    <a:srgbClr val="CCFF33"/>
    <a:srgbClr val="4238C8"/>
    <a:srgbClr val="FFA3D1"/>
    <a:srgbClr val="FF299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4" autoAdjust="0"/>
    <p:restoredTop sz="94584" autoAdjust="0"/>
  </p:normalViewPr>
  <p:slideViewPr>
    <p:cSldViewPr>
      <p:cViewPr varScale="1">
        <p:scale>
          <a:sx n="68" d="100"/>
          <a:sy n="68" d="100"/>
        </p:scale>
        <p:origin x="1440"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fontAlgn="auto" hangingPunct="1">
              <a:spcBef>
                <a:spcPts val="0"/>
              </a:spcBef>
              <a:spcAft>
                <a:spcPts val="0"/>
              </a:spcAft>
              <a:defRPr sz="1200">
                <a:latin typeface="Arial" charset="0"/>
                <a:cs typeface="Arial" charset="0"/>
              </a:defRPr>
            </a:lvl1pPr>
          </a:lstStyle>
          <a:p>
            <a:pPr>
              <a:defRPr/>
            </a:pPr>
            <a:endParaRPr lang="it-IT" altLang="it-IT"/>
          </a:p>
        </p:txBody>
      </p:sp>
      <p:sp>
        <p:nvSpPr>
          <p:cNvPr id="3072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fontAlgn="auto" hangingPunct="1">
              <a:spcBef>
                <a:spcPts val="0"/>
              </a:spcBef>
              <a:spcAft>
                <a:spcPts val="0"/>
              </a:spcAft>
              <a:defRPr sz="1200">
                <a:latin typeface="Arial" charset="0"/>
                <a:cs typeface="Arial" charset="0"/>
              </a:defRPr>
            </a:lvl1pPr>
          </a:lstStyle>
          <a:p>
            <a:pPr>
              <a:defRPr/>
            </a:pPr>
            <a:endParaRPr lang="it-IT" altLang="it-IT"/>
          </a:p>
        </p:txBody>
      </p:sp>
      <p:sp>
        <p:nvSpPr>
          <p:cNvPr id="205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it-IT" altLang="it-IT" noProof="0"/>
              <a:t>Fare clic per modificare gli stili del testo dello schema</a:t>
            </a:r>
          </a:p>
          <a:p>
            <a:pPr lvl="1"/>
            <a:r>
              <a:rPr lang="it-IT" altLang="it-IT" noProof="0"/>
              <a:t>Secondo livello</a:t>
            </a:r>
          </a:p>
          <a:p>
            <a:pPr lvl="2"/>
            <a:r>
              <a:rPr lang="it-IT" altLang="it-IT" noProof="0"/>
              <a:t>Terzo livello</a:t>
            </a:r>
          </a:p>
          <a:p>
            <a:pPr lvl="3"/>
            <a:r>
              <a:rPr lang="it-IT" altLang="it-IT" noProof="0"/>
              <a:t>Quarto livello</a:t>
            </a:r>
          </a:p>
          <a:p>
            <a:pPr lvl="4"/>
            <a:r>
              <a:rPr lang="it-IT" altLang="it-IT" noProof="0"/>
              <a:t>Quinto livello</a:t>
            </a:r>
          </a:p>
        </p:txBody>
      </p:sp>
      <p:sp>
        <p:nvSpPr>
          <p:cNvPr id="3072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fontAlgn="auto" hangingPunct="1">
              <a:spcBef>
                <a:spcPts val="0"/>
              </a:spcBef>
              <a:spcAft>
                <a:spcPts val="0"/>
              </a:spcAft>
              <a:defRPr sz="1200">
                <a:latin typeface="Arial" charset="0"/>
                <a:cs typeface="Arial" charset="0"/>
              </a:defRPr>
            </a:lvl1pPr>
          </a:lstStyle>
          <a:p>
            <a:pPr>
              <a:defRPr/>
            </a:pPr>
            <a:endParaRPr lang="it-IT" altLang="it-IT"/>
          </a:p>
        </p:txBody>
      </p:sp>
      <p:sp>
        <p:nvSpPr>
          <p:cNvPr id="3072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fontAlgn="auto" hangingPunct="1">
              <a:spcBef>
                <a:spcPts val="0"/>
              </a:spcBef>
              <a:spcAft>
                <a:spcPts val="0"/>
              </a:spcAft>
              <a:defRPr sz="1200">
                <a:latin typeface="+mn-lt"/>
              </a:defRPr>
            </a:lvl1pPr>
          </a:lstStyle>
          <a:p>
            <a:pPr>
              <a:defRPr/>
            </a:pPr>
            <a:fld id="{35932CD9-085A-4C72-8BCB-CE2332ED7D29}" type="slidenum">
              <a:rPr lang="it-IT" altLang="it-IT"/>
              <a:pPr>
                <a:defRPr/>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4500"/>
            </a:lvl1pPr>
          </a:lstStyle>
          <a:p>
            <a:r>
              <a:rPr lang="it-IT"/>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lvl1pPr>
              <a:defRPr/>
            </a:lvl1pPr>
          </a:lstStyle>
          <a:p>
            <a:pPr>
              <a:defRPr/>
            </a:pPr>
            <a:fld id="{DCF9AA09-41F4-4CFD-8C37-8738722E3250}" type="datetimeFigureOut">
              <a:rPr lang="it-IT" altLang="it-IT"/>
              <a:pPr>
                <a:defRPr/>
              </a:pPr>
              <a:t>02/03/2017</a:t>
            </a:fld>
            <a:endParaRPr lang="it-IT" altLang="it-IT"/>
          </a:p>
        </p:txBody>
      </p:sp>
      <p:sp>
        <p:nvSpPr>
          <p:cNvPr id="5" name="Segnaposto piè di pagina 4"/>
          <p:cNvSpPr>
            <a:spLocks noGrp="1"/>
          </p:cNvSpPr>
          <p:nvPr>
            <p:ph type="ftr" sz="quarter" idx="11"/>
          </p:nvPr>
        </p:nvSpPr>
        <p:spPr/>
        <p:txBody>
          <a:bodyPr/>
          <a:lstStyle>
            <a:lvl1pPr>
              <a:defRPr/>
            </a:lvl1pPr>
          </a:lstStyle>
          <a:p>
            <a:pPr>
              <a:defRPr/>
            </a:pPr>
            <a:endParaRPr lang="it-IT" altLang="it-IT"/>
          </a:p>
        </p:txBody>
      </p:sp>
      <p:sp>
        <p:nvSpPr>
          <p:cNvPr id="6" name="Segnaposto numero diapositiva 5"/>
          <p:cNvSpPr>
            <a:spLocks noGrp="1"/>
          </p:cNvSpPr>
          <p:nvPr>
            <p:ph type="sldNum" sz="quarter" idx="12"/>
          </p:nvPr>
        </p:nvSpPr>
        <p:spPr/>
        <p:txBody>
          <a:bodyPr/>
          <a:lstStyle>
            <a:lvl1pPr>
              <a:defRPr/>
            </a:lvl1pPr>
          </a:lstStyle>
          <a:p>
            <a:pPr>
              <a:defRPr/>
            </a:pPr>
            <a:fld id="{2BD3F249-DA98-4733-BADE-D4F8770B9152}" type="slidenum">
              <a:rPr lang="it-IT" altLang="it-IT"/>
              <a:pPr>
                <a:defRPr/>
              </a:pPr>
              <a:t>‹N›</a:t>
            </a:fld>
            <a:endParaRPr lang="it-IT" altLang="it-IT"/>
          </a:p>
        </p:txBody>
      </p:sp>
    </p:spTree>
    <p:extLst>
      <p:ext uri="{BB962C8B-B14F-4D97-AF65-F5344CB8AC3E}">
        <p14:creationId xmlns:p14="http://schemas.microsoft.com/office/powerpoint/2010/main" val="36163360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lvl1pPr>
              <a:defRPr/>
            </a:lvl1pPr>
          </a:lstStyle>
          <a:p>
            <a:pPr>
              <a:defRPr/>
            </a:pPr>
            <a:fld id="{5AB30D38-1BE7-49F1-A15A-6D7662ED6BF6}" type="datetimeFigureOut">
              <a:rPr lang="it-IT" altLang="it-IT"/>
              <a:pPr>
                <a:defRPr/>
              </a:pPr>
              <a:t>02/03/2017</a:t>
            </a:fld>
            <a:endParaRPr lang="it-IT" altLang="it-IT"/>
          </a:p>
        </p:txBody>
      </p:sp>
      <p:sp>
        <p:nvSpPr>
          <p:cNvPr id="5" name="Segnaposto piè di pagina 4"/>
          <p:cNvSpPr>
            <a:spLocks noGrp="1"/>
          </p:cNvSpPr>
          <p:nvPr>
            <p:ph type="ftr" sz="quarter" idx="11"/>
          </p:nvPr>
        </p:nvSpPr>
        <p:spPr/>
        <p:txBody>
          <a:bodyPr/>
          <a:lstStyle>
            <a:lvl1pPr>
              <a:defRPr/>
            </a:lvl1pPr>
          </a:lstStyle>
          <a:p>
            <a:pPr>
              <a:defRPr/>
            </a:pPr>
            <a:endParaRPr lang="it-IT" altLang="it-IT"/>
          </a:p>
        </p:txBody>
      </p:sp>
      <p:sp>
        <p:nvSpPr>
          <p:cNvPr id="6" name="Segnaposto numero diapositiva 5"/>
          <p:cNvSpPr>
            <a:spLocks noGrp="1"/>
          </p:cNvSpPr>
          <p:nvPr>
            <p:ph type="sldNum" sz="quarter" idx="12"/>
          </p:nvPr>
        </p:nvSpPr>
        <p:spPr/>
        <p:txBody>
          <a:bodyPr/>
          <a:lstStyle>
            <a:lvl1pPr>
              <a:defRPr/>
            </a:lvl1pPr>
          </a:lstStyle>
          <a:p>
            <a:pPr>
              <a:defRPr/>
            </a:pPr>
            <a:fld id="{2AEE53A9-50CB-4E38-BEF7-1BCC736E7A4E}" type="slidenum">
              <a:rPr lang="it-IT" altLang="it-IT"/>
              <a:pPr>
                <a:defRPr/>
              </a:pPr>
              <a:t>‹N›</a:t>
            </a:fld>
            <a:endParaRPr lang="it-IT" altLang="it-IT"/>
          </a:p>
        </p:txBody>
      </p:sp>
    </p:spTree>
    <p:extLst>
      <p:ext uri="{BB962C8B-B14F-4D97-AF65-F5344CB8AC3E}">
        <p14:creationId xmlns:p14="http://schemas.microsoft.com/office/powerpoint/2010/main" val="3623306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43675" y="365125"/>
            <a:ext cx="1971675" cy="5811838"/>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28650" y="365125"/>
            <a:ext cx="5800725"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lvl1pPr>
              <a:defRPr/>
            </a:lvl1pPr>
          </a:lstStyle>
          <a:p>
            <a:pPr>
              <a:defRPr/>
            </a:pPr>
            <a:fld id="{6899DB71-C283-49F2-AF27-7EA7F7A858C3}" type="datetimeFigureOut">
              <a:rPr lang="it-IT" altLang="it-IT"/>
              <a:pPr>
                <a:defRPr/>
              </a:pPr>
              <a:t>02/03/2017</a:t>
            </a:fld>
            <a:endParaRPr lang="it-IT" altLang="it-IT"/>
          </a:p>
        </p:txBody>
      </p:sp>
      <p:sp>
        <p:nvSpPr>
          <p:cNvPr id="5" name="Segnaposto piè di pagina 4"/>
          <p:cNvSpPr>
            <a:spLocks noGrp="1"/>
          </p:cNvSpPr>
          <p:nvPr>
            <p:ph type="ftr" sz="quarter" idx="11"/>
          </p:nvPr>
        </p:nvSpPr>
        <p:spPr/>
        <p:txBody>
          <a:bodyPr/>
          <a:lstStyle>
            <a:lvl1pPr>
              <a:defRPr/>
            </a:lvl1pPr>
          </a:lstStyle>
          <a:p>
            <a:pPr>
              <a:defRPr/>
            </a:pPr>
            <a:endParaRPr lang="it-IT" altLang="it-IT"/>
          </a:p>
        </p:txBody>
      </p:sp>
      <p:sp>
        <p:nvSpPr>
          <p:cNvPr id="6" name="Segnaposto numero diapositiva 5"/>
          <p:cNvSpPr>
            <a:spLocks noGrp="1"/>
          </p:cNvSpPr>
          <p:nvPr>
            <p:ph type="sldNum" sz="quarter" idx="12"/>
          </p:nvPr>
        </p:nvSpPr>
        <p:spPr/>
        <p:txBody>
          <a:bodyPr/>
          <a:lstStyle>
            <a:lvl1pPr>
              <a:defRPr/>
            </a:lvl1pPr>
          </a:lstStyle>
          <a:p>
            <a:pPr>
              <a:defRPr/>
            </a:pPr>
            <a:fld id="{E53B8509-9D36-46AB-81F1-C54E3BAFADEB}" type="slidenum">
              <a:rPr lang="it-IT" altLang="it-IT"/>
              <a:pPr>
                <a:defRPr/>
              </a:pPr>
              <a:t>‹N›</a:t>
            </a:fld>
            <a:endParaRPr lang="it-IT" altLang="it-IT"/>
          </a:p>
        </p:txBody>
      </p:sp>
    </p:spTree>
    <p:extLst>
      <p:ext uri="{BB962C8B-B14F-4D97-AF65-F5344CB8AC3E}">
        <p14:creationId xmlns:p14="http://schemas.microsoft.com/office/powerpoint/2010/main" val="6732680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lvl1pPr>
              <a:defRPr/>
            </a:lvl1pPr>
          </a:lstStyle>
          <a:p>
            <a:pPr>
              <a:defRPr/>
            </a:pPr>
            <a:fld id="{553E3C3D-3948-404E-A49E-EEEE9455097D}" type="datetimeFigureOut">
              <a:rPr lang="it-IT" altLang="it-IT"/>
              <a:pPr>
                <a:defRPr/>
              </a:pPr>
              <a:t>02/03/2017</a:t>
            </a:fld>
            <a:endParaRPr lang="it-IT" altLang="it-IT"/>
          </a:p>
        </p:txBody>
      </p:sp>
      <p:sp>
        <p:nvSpPr>
          <p:cNvPr id="5" name="Segnaposto piè di pagina 4"/>
          <p:cNvSpPr>
            <a:spLocks noGrp="1"/>
          </p:cNvSpPr>
          <p:nvPr>
            <p:ph type="ftr" sz="quarter" idx="11"/>
          </p:nvPr>
        </p:nvSpPr>
        <p:spPr/>
        <p:txBody>
          <a:bodyPr/>
          <a:lstStyle>
            <a:lvl1pPr>
              <a:defRPr/>
            </a:lvl1pPr>
          </a:lstStyle>
          <a:p>
            <a:pPr>
              <a:defRPr/>
            </a:pPr>
            <a:endParaRPr lang="it-IT" altLang="it-IT"/>
          </a:p>
        </p:txBody>
      </p:sp>
      <p:sp>
        <p:nvSpPr>
          <p:cNvPr id="6" name="Segnaposto numero diapositiva 5"/>
          <p:cNvSpPr>
            <a:spLocks noGrp="1"/>
          </p:cNvSpPr>
          <p:nvPr>
            <p:ph type="sldNum" sz="quarter" idx="12"/>
          </p:nvPr>
        </p:nvSpPr>
        <p:spPr/>
        <p:txBody>
          <a:bodyPr/>
          <a:lstStyle>
            <a:lvl1pPr>
              <a:defRPr/>
            </a:lvl1pPr>
          </a:lstStyle>
          <a:p>
            <a:pPr>
              <a:defRPr/>
            </a:pPr>
            <a:fld id="{D18150C0-82B7-4A36-BE23-C43266D3CFBC}" type="slidenum">
              <a:rPr lang="it-IT" altLang="it-IT"/>
              <a:pPr>
                <a:defRPr/>
              </a:pPr>
              <a:t>‹N›</a:t>
            </a:fld>
            <a:endParaRPr lang="it-IT" altLang="it-IT"/>
          </a:p>
        </p:txBody>
      </p:sp>
    </p:spTree>
    <p:extLst>
      <p:ext uri="{BB962C8B-B14F-4D97-AF65-F5344CB8AC3E}">
        <p14:creationId xmlns:p14="http://schemas.microsoft.com/office/powerpoint/2010/main" val="8196377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9"/>
            <a:ext cx="7886700" cy="2852737"/>
          </a:xfrm>
        </p:spPr>
        <p:txBody>
          <a:bodyPr anchor="b"/>
          <a:lstStyle>
            <a:lvl1pPr>
              <a:defRPr sz="4500"/>
            </a:lvl1pPr>
          </a:lstStyle>
          <a:p>
            <a:r>
              <a:rPr lang="it-IT"/>
              <a:t>Fare clic per modificare lo stile del titolo</a:t>
            </a:r>
          </a:p>
        </p:txBody>
      </p:sp>
      <p:sp>
        <p:nvSpPr>
          <p:cNvPr id="3" name="Segnaposto testo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it-IT"/>
              <a:t>Modifica gli stili del testo dello schema</a:t>
            </a:r>
          </a:p>
        </p:txBody>
      </p:sp>
      <p:sp>
        <p:nvSpPr>
          <p:cNvPr id="4" name="Segnaposto data 3"/>
          <p:cNvSpPr>
            <a:spLocks noGrp="1"/>
          </p:cNvSpPr>
          <p:nvPr>
            <p:ph type="dt" sz="half" idx="10"/>
          </p:nvPr>
        </p:nvSpPr>
        <p:spPr/>
        <p:txBody>
          <a:bodyPr/>
          <a:lstStyle>
            <a:lvl1pPr>
              <a:defRPr/>
            </a:lvl1pPr>
          </a:lstStyle>
          <a:p>
            <a:pPr>
              <a:defRPr/>
            </a:pPr>
            <a:fld id="{059E8FE2-1418-4516-9761-0F4A731CFA63}" type="datetimeFigureOut">
              <a:rPr lang="it-IT" altLang="it-IT"/>
              <a:pPr>
                <a:defRPr/>
              </a:pPr>
              <a:t>02/03/2017</a:t>
            </a:fld>
            <a:endParaRPr lang="it-IT" altLang="it-IT"/>
          </a:p>
        </p:txBody>
      </p:sp>
      <p:sp>
        <p:nvSpPr>
          <p:cNvPr id="5" name="Segnaposto piè di pagina 4"/>
          <p:cNvSpPr>
            <a:spLocks noGrp="1"/>
          </p:cNvSpPr>
          <p:nvPr>
            <p:ph type="ftr" sz="quarter" idx="11"/>
          </p:nvPr>
        </p:nvSpPr>
        <p:spPr/>
        <p:txBody>
          <a:bodyPr/>
          <a:lstStyle>
            <a:lvl1pPr>
              <a:defRPr/>
            </a:lvl1pPr>
          </a:lstStyle>
          <a:p>
            <a:pPr>
              <a:defRPr/>
            </a:pPr>
            <a:endParaRPr lang="it-IT" altLang="it-IT"/>
          </a:p>
        </p:txBody>
      </p:sp>
      <p:sp>
        <p:nvSpPr>
          <p:cNvPr id="6" name="Segnaposto numero diapositiva 5"/>
          <p:cNvSpPr>
            <a:spLocks noGrp="1"/>
          </p:cNvSpPr>
          <p:nvPr>
            <p:ph type="sldNum" sz="quarter" idx="12"/>
          </p:nvPr>
        </p:nvSpPr>
        <p:spPr/>
        <p:txBody>
          <a:bodyPr/>
          <a:lstStyle>
            <a:lvl1pPr>
              <a:defRPr/>
            </a:lvl1pPr>
          </a:lstStyle>
          <a:p>
            <a:pPr>
              <a:defRPr/>
            </a:pPr>
            <a:fld id="{AE9A2212-7F7B-42E2-9C11-201465A807DF}" type="slidenum">
              <a:rPr lang="it-IT" altLang="it-IT"/>
              <a:pPr>
                <a:defRPr/>
              </a:pPr>
              <a:t>‹N›</a:t>
            </a:fld>
            <a:endParaRPr lang="it-IT" altLang="it-IT"/>
          </a:p>
        </p:txBody>
      </p:sp>
    </p:spTree>
    <p:extLst>
      <p:ext uri="{BB962C8B-B14F-4D97-AF65-F5344CB8AC3E}">
        <p14:creationId xmlns:p14="http://schemas.microsoft.com/office/powerpoint/2010/main" val="28360509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28650" y="1825625"/>
            <a:ext cx="38862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29150" y="1825625"/>
            <a:ext cx="38862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3"/>
          <p:cNvSpPr>
            <a:spLocks noGrp="1"/>
          </p:cNvSpPr>
          <p:nvPr>
            <p:ph type="dt" sz="half" idx="10"/>
          </p:nvPr>
        </p:nvSpPr>
        <p:spPr/>
        <p:txBody>
          <a:bodyPr/>
          <a:lstStyle>
            <a:lvl1pPr>
              <a:defRPr/>
            </a:lvl1pPr>
          </a:lstStyle>
          <a:p>
            <a:pPr>
              <a:defRPr/>
            </a:pPr>
            <a:fld id="{766347F3-D80D-42A9-B56F-9E912C8F1537}" type="datetimeFigureOut">
              <a:rPr lang="it-IT" altLang="it-IT"/>
              <a:pPr>
                <a:defRPr/>
              </a:pPr>
              <a:t>02/03/2017</a:t>
            </a:fld>
            <a:endParaRPr lang="it-IT" altLang="it-IT"/>
          </a:p>
        </p:txBody>
      </p:sp>
      <p:sp>
        <p:nvSpPr>
          <p:cNvPr id="6" name="Segnaposto piè di pagina 4"/>
          <p:cNvSpPr>
            <a:spLocks noGrp="1"/>
          </p:cNvSpPr>
          <p:nvPr>
            <p:ph type="ftr" sz="quarter" idx="11"/>
          </p:nvPr>
        </p:nvSpPr>
        <p:spPr/>
        <p:txBody>
          <a:bodyPr/>
          <a:lstStyle>
            <a:lvl1pPr>
              <a:defRPr/>
            </a:lvl1pPr>
          </a:lstStyle>
          <a:p>
            <a:pPr>
              <a:defRPr/>
            </a:pPr>
            <a:endParaRPr lang="it-IT" altLang="it-IT"/>
          </a:p>
        </p:txBody>
      </p:sp>
      <p:sp>
        <p:nvSpPr>
          <p:cNvPr id="7" name="Segnaposto numero diapositiva 5"/>
          <p:cNvSpPr>
            <a:spLocks noGrp="1"/>
          </p:cNvSpPr>
          <p:nvPr>
            <p:ph type="sldNum" sz="quarter" idx="12"/>
          </p:nvPr>
        </p:nvSpPr>
        <p:spPr/>
        <p:txBody>
          <a:bodyPr/>
          <a:lstStyle>
            <a:lvl1pPr>
              <a:defRPr/>
            </a:lvl1pPr>
          </a:lstStyle>
          <a:p>
            <a:pPr>
              <a:defRPr/>
            </a:pPr>
            <a:fld id="{A286A5F1-B64E-4127-9EB3-EFF76EB890FC}" type="slidenum">
              <a:rPr lang="it-IT" altLang="it-IT"/>
              <a:pPr>
                <a:defRPr/>
              </a:pPr>
              <a:t>‹N›</a:t>
            </a:fld>
            <a:endParaRPr lang="it-IT" altLang="it-IT"/>
          </a:p>
        </p:txBody>
      </p:sp>
    </p:spTree>
    <p:extLst>
      <p:ext uri="{BB962C8B-B14F-4D97-AF65-F5344CB8AC3E}">
        <p14:creationId xmlns:p14="http://schemas.microsoft.com/office/powerpoint/2010/main" val="37111104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29841" y="365126"/>
            <a:ext cx="7886700" cy="1325563"/>
          </a:xfrm>
        </p:spPr>
        <p:txBody>
          <a:bodyPr/>
          <a:lstStyle/>
          <a:p>
            <a:r>
              <a:rPr lang="it-IT"/>
              <a:t>Fare clic per modificare lo stile del titolo</a:t>
            </a:r>
          </a:p>
        </p:txBody>
      </p:sp>
      <p:sp>
        <p:nvSpPr>
          <p:cNvPr id="3" name="Segnaposto testo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a:t>Modifica gli stili del testo dello schema</a:t>
            </a:r>
          </a:p>
        </p:txBody>
      </p:sp>
      <p:sp>
        <p:nvSpPr>
          <p:cNvPr id="4" name="Segnaposto contenuto 3"/>
          <p:cNvSpPr>
            <a:spLocks noGrp="1"/>
          </p:cNvSpPr>
          <p:nvPr>
            <p:ph sz="half" idx="2"/>
          </p:nvPr>
        </p:nvSpPr>
        <p:spPr>
          <a:xfrm>
            <a:off x="629842" y="2505075"/>
            <a:ext cx="3868340"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a:t>Modifica gli stili del testo dello schema</a:t>
            </a:r>
          </a:p>
        </p:txBody>
      </p:sp>
      <p:sp>
        <p:nvSpPr>
          <p:cNvPr id="6" name="Segnaposto contenuto 5"/>
          <p:cNvSpPr>
            <a:spLocks noGrp="1"/>
          </p:cNvSpPr>
          <p:nvPr>
            <p:ph sz="quarter" idx="4"/>
          </p:nvPr>
        </p:nvSpPr>
        <p:spPr>
          <a:xfrm>
            <a:off x="4629150" y="2505075"/>
            <a:ext cx="3887391"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3"/>
          <p:cNvSpPr>
            <a:spLocks noGrp="1"/>
          </p:cNvSpPr>
          <p:nvPr>
            <p:ph type="dt" sz="half" idx="10"/>
          </p:nvPr>
        </p:nvSpPr>
        <p:spPr/>
        <p:txBody>
          <a:bodyPr/>
          <a:lstStyle>
            <a:lvl1pPr>
              <a:defRPr/>
            </a:lvl1pPr>
          </a:lstStyle>
          <a:p>
            <a:pPr>
              <a:defRPr/>
            </a:pPr>
            <a:fld id="{5466A156-3B94-4A6E-9B2F-B617705E795A}" type="datetimeFigureOut">
              <a:rPr lang="it-IT" altLang="it-IT"/>
              <a:pPr>
                <a:defRPr/>
              </a:pPr>
              <a:t>02/03/2017</a:t>
            </a:fld>
            <a:endParaRPr lang="it-IT" altLang="it-IT"/>
          </a:p>
        </p:txBody>
      </p:sp>
      <p:sp>
        <p:nvSpPr>
          <p:cNvPr id="8" name="Segnaposto piè di pagina 4"/>
          <p:cNvSpPr>
            <a:spLocks noGrp="1"/>
          </p:cNvSpPr>
          <p:nvPr>
            <p:ph type="ftr" sz="quarter" idx="11"/>
          </p:nvPr>
        </p:nvSpPr>
        <p:spPr/>
        <p:txBody>
          <a:bodyPr/>
          <a:lstStyle>
            <a:lvl1pPr>
              <a:defRPr/>
            </a:lvl1pPr>
          </a:lstStyle>
          <a:p>
            <a:pPr>
              <a:defRPr/>
            </a:pPr>
            <a:endParaRPr lang="it-IT" altLang="it-IT"/>
          </a:p>
        </p:txBody>
      </p:sp>
      <p:sp>
        <p:nvSpPr>
          <p:cNvPr id="9" name="Segnaposto numero diapositiva 5"/>
          <p:cNvSpPr>
            <a:spLocks noGrp="1"/>
          </p:cNvSpPr>
          <p:nvPr>
            <p:ph type="sldNum" sz="quarter" idx="12"/>
          </p:nvPr>
        </p:nvSpPr>
        <p:spPr/>
        <p:txBody>
          <a:bodyPr/>
          <a:lstStyle>
            <a:lvl1pPr>
              <a:defRPr/>
            </a:lvl1pPr>
          </a:lstStyle>
          <a:p>
            <a:pPr>
              <a:defRPr/>
            </a:pPr>
            <a:fld id="{FE629C89-067A-4549-921D-C2B47FBF8312}" type="slidenum">
              <a:rPr lang="it-IT" altLang="it-IT"/>
              <a:pPr>
                <a:defRPr/>
              </a:pPr>
              <a:t>‹N›</a:t>
            </a:fld>
            <a:endParaRPr lang="it-IT" altLang="it-IT"/>
          </a:p>
        </p:txBody>
      </p:sp>
    </p:spTree>
    <p:extLst>
      <p:ext uri="{BB962C8B-B14F-4D97-AF65-F5344CB8AC3E}">
        <p14:creationId xmlns:p14="http://schemas.microsoft.com/office/powerpoint/2010/main" val="20157301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3"/>
          <p:cNvSpPr>
            <a:spLocks noGrp="1"/>
          </p:cNvSpPr>
          <p:nvPr>
            <p:ph type="dt" sz="half" idx="10"/>
          </p:nvPr>
        </p:nvSpPr>
        <p:spPr/>
        <p:txBody>
          <a:bodyPr/>
          <a:lstStyle>
            <a:lvl1pPr>
              <a:defRPr/>
            </a:lvl1pPr>
          </a:lstStyle>
          <a:p>
            <a:pPr>
              <a:defRPr/>
            </a:pPr>
            <a:fld id="{ABE999BD-B106-4AFC-887D-9791D91D0C17}" type="datetimeFigureOut">
              <a:rPr lang="it-IT" altLang="it-IT"/>
              <a:pPr>
                <a:defRPr/>
              </a:pPr>
              <a:t>02/03/2017</a:t>
            </a:fld>
            <a:endParaRPr lang="it-IT" altLang="it-IT"/>
          </a:p>
        </p:txBody>
      </p:sp>
      <p:sp>
        <p:nvSpPr>
          <p:cNvPr id="4" name="Segnaposto piè di pagina 4"/>
          <p:cNvSpPr>
            <a:spLocks noGrp="1"/>
          </p:cNvSpPr>
          <p:nvPr>
            <p:ph type="ftr" sz="quarter" idx="11"/>
          </p:nvPr>
        </p:nvSpPr>
        <p:spPr/>
        <p:txBody>
          <a:bodyPr/>
          <a:lstStyle>
            <a:lvl1pPr>
              <a:defRPr/>
            </a:lvl1pPr>
          </a:lstStyle>
          <a:p>
            <a:pPr>
              <a:defRPr/>
            </a:pPr>
            <a:endParaRPr lang="it-IT" altLang="it-IT"/>
          </a:p>
        </p:txBody>
      </p:sp>
      <p:sp>
        <p:nvSpPr>
          <p:cNvPr id="5" name="Segnaposto numero diapositiva 5"/>
          <p:cNvSpPr>
            <a:spLocks noGrp="1"/>
          </p:cNvSpPr>
          <p:nvPr>
            <p:ph type="sldNum" sz="quarter" idx="12"/>
          </p:nvPr>
        </p:nvSpPr>
        <p:spPr/>
        <p:txBody>
          <a:bodyPr/>
          <a:lstStyle>
            <a:lvl1pPr>
              <a:defRPr/>
            </a:lvl1pPr>
          </a:lstStyle>
          <a:p>
            <a:pPr>
              <a:defRPr/>
            </a:pPr>
            <a:fld id="{59C24D30-5577-44E7-83B9-2F8A8F296D98}" type="slidenum">
              <a:rPr lang="it-IT" altLang="it-IT"/>
              <a:pPr>
                <a:defRPr/>
              </a:pPr>
              <a:t>‹N›</a:t>
            </a:fld>
            <a:endParaRPr lang="it-IT" altLang="it-IT"/>
          </a:p>
        </p:txBody>
      </p:sp>
    </p:spTree>
    <p:extLst>
      <p:ext uri="{BB962C8B-B14F-4D97-AF65-F5344CB8AC3E}">
        <p14:creationId xmlns:p14="http://schemas.microsoft.com/office/powerpoint/2010/main" val="2750017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3"/>
          <p:cNvSpPr>
            <a:spLocks noGrp="1"/>
          </p:cNvSpPr>
          <p:nvPr>
            <p:ph type="dt" sz="half" idx="10"/>
          </p:nvPr>
        </p:nvSpPr>
        <p:spPr/>
        <p:txBody>
          <a:bodyPr/>
          <a:lstStyle>
            <a:lvl1pPr>
              <a:defRPr/>
            </a:lvl1pPr>
          </a:lstStyle>
          <a:p>
            <a:pPr>
              <a:defRPr/>
            </a:pPr>
            <a:fld id="{42401307-0593-4A03-863C-45D95F846C92}" type="datetimeFigureOut">
              <a:rPr lang="it-IT" altLang="it-IT"/>
              <a:pPr>
                <a:defRPr/>
              </a:pPr>
              <a:t>02/03/2017</a:t>
            </a:fld>
            <a:endParaRPr lang="it-IT" altLang="it-IT"/>
          </a:p>
        </p:txBody>
      </p:sp>
      <p:sp>
        <p:nvSpPr>
          <p:cNvPr id="3" name="Segnaposto piè di pagina 4"/>
          <p:cNvSpPr>
            <a:spLocks noGrp="1"/>
          </p:cNvSpPr>
          <p:nvPr>
            <p:ph type="ftr" sz="quarter" idx="11"/>
          </p:nvPr>
        </p:nvSpPr>
        <p:spPr/>
        <p:txBody>
          <a:bodyPr/>
          <a:lstStyle>
            <a:lvl1pPr>
              <a:defRPr/>
            </a:lvl1pPr>
          </a:lstStyle>
          <a:p>
            <a:pPr>
              <a:defRPr/>
            </a:pPr>
            <a:endParaRPr lang="it-IT" altLang="it-IT"/>
          </a:p>
        </p:txBody>
      </p:sp>
      <p:sp>
        <p:nvSpPr>
          <p:cNvPr id="4" name="Segnaposto numero diapositiva 5"/>
          <p:cNvSpPr>
            <a:spLocks noGrp="1"/>
          </p:cNvSpPr>
          <p:nvPr>
            <p:ph type="sldNum" sz="quarter" idx="12"/>
          </p:nvPr>
        </p:nvSpPr>
        <p:spPr/>
        <p:txBody>
          <a:bodyPr/>
          <a:lstStyle>
            <a:lvl1pPr>
              <a:defRPr/>
            </a:lvl1pPr>
          </a:lstStyle>
          <a:p>
            <a:pPr>
              <a:defRPr/>
            </a:pPr>
            <a:fld id="{AADC9906-58AA-4F25-8FA7-5E8D6418A70C}" type="slidenum">
              <a:rPr lang="it-IT" altLang="it-IT"/>
              <a:pPr>
                <a:defRPr/>
              </a:pPr>
              <a:t>‹N›</a:t>
            </a:fld>
            <a:endParaRPr lang="it-IT" altLang="it-IT"/>
          </a:p>
        </p:txBody>
      </p:sp>
    </p:spTree>
    <p:extLst>
      <p:ext uri="{BB962C8B-B14F-4D97-AF65-F5344CB8AC3E}">
        <p14:creationId xmlns:p14="http://schemas.microsoft.com/office/powerpoint/2010/main" val="25763287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29841" y="457200"/>
            <a:ext cx="2949178" cy="1600200"/>
          </a:xfrm>
        </p:spPr>
        <p:txBody>
          <a:bodyPr anchor="b"/>
          <a:lstStyle>
            <a:lvl1pPr>
              <a:defRPr sz="2400"/>
            </a:lvl1pPr>
          </a:lstStyle>
          <a:p>
            <a:r>
              <a:rPr lang="it-IT"/>
              <a:t>Fare clic per modificare lo stile del titolo</a:t>
            </a:r>
          </a:p>
        </p:txBody>
      </p:sp>
      <p:sp>
        <p:nvSpPr>
          <p:cNvPr id="3" name="Segnaposto contenuto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a:t>Modifica gli stili del testo dello schema</a:t>
            </a:r>
          </a:p>
        </p:txBody>
      </p:sp>
      <p:sp>
        <p:nvSpPr>
          <p:cNvPr id="5" name="Segnaposto data 3"/>
          <p:cNvSpPr>
            <a:spLocks noGrp="1"/>
          </p:cNvSpPr>
          <p:nvPr>
            <p:ph type="dt" sz="half" idx="10"/>
          </p:nvPr>
        </p:nvSpPr>
        <p:spPr/>
        <p:txBody>
          <a:bodyPr/>
          <a:lstStyle>
            <a:lvl1pPr>
              <a:defRPr/>
            </a:lvl1pPr>
          </a:lstStyle>
          <a:p>
            <a:pPr>
              <a:defRPr/>
            </a:pPr>
            <a:fld id="{157E6392-8BE0-43D1-86B9-5C814224EA0F}" type="datetimeFigureOut">
              <a:rPr lang="it-IT" altLang="it-IT"/>
              <a:pPr>
                <a:defRPr/>
              </a:pPr>
              <a:t>02/03/2017</a:t>
            </a:fld>
            <a:endParaRPr lang="it-IT" altLang="it-IT"/>
          </a:p>
        </p:txBody>
      </p:sp>
      <p:sp>
        <p:nvSpPr>
          <p:cNvPr id="6" name="Segnaposto piè di pagina 4"/>
          <p:cNvSpPr>
            <a:spLocks noGrp="1"/>
          </p:cNvSpPr>
          <p:nvPr>
            <p:ph type="ftr" sz="quarter" idx="11"/>
          </p:nvPr>
        </p:nvSpPr>
        <p:spPr/>
        <p:txBody>
          <a:bodyPr/>
          <a:lstStyle>
            <a:lvl1pPr>
              <a:defRPr/>
            </a:lvl1pPr>
          </a:lstStyle>
          <a:p>
            <a:pPr>
              <a:defRPr/>
            </a:pPr>
            <a:endParaRPr lang="it-IT" altLang="it-IT"/>
          </a:p>
        </p:txBody>
      </p:sp>
      <p:sp>
        <p:nvSpPr>
          <p:cNvPr id="7" name="Segnaposto numero diapositiva 5"/>
          <p:cNvSpPr>
            <a:spLocks noGrp="1"/>
          </p:cNvSpPr>
          <p:nvPr>
            <p:ph type="sldNum" sz="quarter" idx="12"/>
          </p:nvPr>
        </p:nvSpPr>
        <p:spPr/>
        <p:txBody>
          <a:bodyPr/>
          <a:lstStyle>
            <a:lvl1pPr>
              <a:defRPr/>
            </a:lvl1pPr>
          </a:lstStyle>
          <a:p>
            <a:pPr>
              <a:defRPr/>
            </a:pPr>
            <a:fld id="{A1B80C79-A4BD-4202-9AD9-E73288EBCCD4}" type="slidenum">
              <a:rPr lang="it-IT" altLang="it-IT"/>
              <a:pPr>
                <a:defRPr/>
              </a:pPr>
              <a:t>‹N›</a:t>
            </a:fld>
            <a:endParaRPr lang="it-IT" altLang="it-IT"/>
          </a:p>
        </p:txBody>
      </p:sp>
    </p:spTree>
    <p:extLst>
      <p:ext uri="{BB962C8B-B14F-4D97-AF65-F5344CB8AC3E}">
        <p14:creationId xmlns:p14="http://schemas.microsoft.com/office/powerpoint/2010/main" val="17596348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29841" y="457200"/>
            <a:ext cx="2949178" cy="1600200"/>
          </a:xfrm>
        </p:spPr>
        <p:txBody>
          <a:bodyPr anchor="b"/>
          <a:lstStyle>
            <a:lvl1pPr>
              <a:defRPr sz="2400"/>
            </a:lvl1pPr>
          </a:lstStyle>
          <a:p>
            <a:r>
              <a:rPr lang="it-IT"/>
              <a:t>Fare clic per modificare lo stile del titolo</a:t>
            </a:r>
          </a:p>
        </p:txBody>
      </p:sp>
      <p:sp>
        <p:nvSpPr>
          <p:cNvPr id="3" name="Segnaposto immagine 2"/>
          <p:cNvSpPr>
            <a:spLocks noGrp="1"/>
          </p:cNvSpPr>
          <p:nvPr>
            <p:ph type="pic" idx="1"/>
          </p:nvPr>
        </p:nvSpPr>
        <p:spPr>
          <a:xfrm>
            <a:off x="3887391" y="987426"/>
            <a:ext cx="4629150" cy="4873625"/>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it-IT" noProof="0"/>
          </a:p>
        </p:txBody>
      </p:sp>
      <p:sp>
        <p:nvSpPr>
          <p:cNvPr id="4" name="Segnaposto tes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a:t>Modifica gli stili del testo dello schema</a:t>
            </a:r>
          </a:p>
        </p:txBody>
      </p:sp>
      <p:sp>
        <p:nvSpPr>
          <p:cNvPr id="5" name="Segnaposto data 3"/>
          <p:cNvSpPr>
            <a:spLocks noGrp="1"/>
          </p:cNvSpPr>
          <p:nvPr>
            <p:ph type="dt" sz="half" idx="10"/>
          </p:nvPr>
        </p:nvSpPr>
        <p:spPr/>
        <p:txBody>
          <a:bodyPr/>
          <a:lstStyle>
            <a:lvl1pPr>
              <a:defRPr/>
            </a:lvl1pPr>
          </a:lstStyle>
          <a:p>
            <a:pPr>
              <a:defRPr/>
            </a:pPr>
            <a:fld id="{F9FBF744-D3FB-49D1-ADEF-7D208FED0B8E}" type="datetimeFigureOut">
              <a:rPr lang="it-IT" altLang="it-IT"/>
              <a:pPr>
                <a:defRPr/>
              </a:pPr>
              <a:t>02/03/2017</a:t>
            </a:fld>
            <a:endParaRPr lang="it-IT" altLang="it-IT"/>
          </a:p>
        </p:txBody>
      </p:sp>
      <p:sp>
        <p:nvSpPr>
          <p:cNvPr id="6" name="Segnaposto piè di pagina 4"/>
          <p:cNvSpPr>
            <a:spLocks noGrp="1"/>
          </p:cNvSpPr>
          <p:nvPr>
            <p:ph type="ftr" sz="quarter" idx="11"/>
          </p:nvPr>
        </p:nvSpPr>
        <p:spPr/>
        <p:txBody>
          <a:bodyPr/>
          <a:lstStyle>
            <a:lvl1pPr>
              <a:defRPr/>
            </a:lvl1pPr>
          </a:lstStyle>
          <a:p>
            <a:pPr>
              <a:defRPr/>
            </a:pPr>
            <a:endParaRPr lang="it-IT" altLang="it-IT"/>
          </a:p>
        </p:txBody>
      </p:sp>
      <p:sp>
        <p:nvSpPr>
          <p:cNvPr id="7" name="Segnaposto numero diapositiva 5"/>
          <p:cNvSpPr>
            <a:spLocks noGrp="1"/>
          </p:cNvSpPr>
          <p:nvPr>
            <p:ph type="sldNum" sz="quarter" idx="12"/>
          </p:nvPr>
        </p:nvSpPr>
        <p:spPr/>
        <p:txBody>
          <a:bodyPr/>
          <a:lstStyle>
            <a:lvl1pPr>
              <a:defRPr/>
            </a:lvl1pPr>
          </a:lstStyle>
          <a:p>
            <a:pPr>
              <a:defRPr/>
            </a:pPr>
            <a:fld id="{08957253-2A98-4B18-96FF-8F9BA9AF04C7}" type="slidenum">
              <a:rPr lang="it-IT" altLang="it-IT"/>
              <a:pPr>
                <a:defRPr/>
              </a:pPr>
              <a:t>‹N›</a:t>
            </a:fld>
            <a:endParaRPr lang="it-IT" altLang="it-IT"/>
          </a:p>
        </p:txBody>
      </p:sp>
    </p:spTree>
    <p:extLst>
      <p:ext uri="{BB962C8B-B14F-4D97-AF65-F5344CB8AC3E}">
        <p14:creationId xmlns:p14="http://schemas.microsoft.com/office/powerpoint/2010/main" val="41974003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Segnaposto titolo 1"/>
          <p:cNvSpPr>
            <a:spLocks noGrp="1"/>
          </p:cNvSpPr>
          <p:nvPr>
            <p:ph type="title"/>
          </p:nvPr>
        </p:nvSpPr>
        <p:spPr bwMode="auto">
          <a:xfrm>
            <a:off x="628650" y="365125"/>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a:t>
            </a:r>
          </a:p>
        </p:txBody>
      </p:sp>
      <p:sp>
        <p:nvSpPr>
          <p:cNvPr id="1027" name="Segnaposto testo 2"/>
          <p:cNvSpPr>
            <a:spLocks noGrp="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a:t>Modifica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4" name="Segnaposto data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eaLnBrk="1" fontAlgn="auto" hangingPunct="1">
              <a:spcBef>
                <a:spcPts val="0"/>
              </a:spcBef>
              <a:spcAft>
                <a:spcPts val="0"/>
              </a:spcAft>
              <a:defRPr sz="900">
                <a:solidFill>
                  <a:schemeClr val="tx1">
                    <a:tint val="75000"/>
                  </a:schemeClr>
                </a:solidFill>
                <a:latin typeface="+mn-lt"/>
              </a:defRPr>
            </a:lvl1pPr>
          </a:lstStyle>
          <a:p>
            <a:pPr>
              <a:defRPr/>
            </a:pPr>
            <a:fld id="{E46DD53A-EA3A-4074-88C5-E0EAF81A9D23}" type="datetimeFigureOut">
              <a:rPr lang="it-IT" altLang="it-IT"/>
              <a:pPr>
                <a:defRPr/>
              </a:pPr>
              <a:t>02/03/2017</a:t>
            </a:fld>
            <a:endParaRPr lang="it-IT" altLang="it-IT"/>
          </a:p>
        </p:txBody>
      </p:sp>
      <p:sp>
        <p:nvSpPr>
          <p:cNvPr id="5" name="Segnaposto piè di pagina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eaLnBrk="1" fontAlgn="auto" hangingPunct="1">
              <a:spcBef>
                <a:spcPts val="0"/>
              </a:spcBef>
              <a:spcAft>
                <a:spcPts val="0"/>
              </a:spcAft>
              <a:defRPr sz="900">
                <a:solidFill>
                  <a:schemeClr val="tx1">
                    <a:tint val="75000"/>
                  </a:schemeClr>
                </a:solidFill>
                <a:latin typeface="+mn-lt"/>
              </a:defRPr>
            </a:lvl1pPr>
          </a:lstStyle>
          <a:p>
            <a:pPr>
              <a:defRPr/>
            </a:pPr>
            <a:endParaRPr lang="it-IT" altLang="it-IT"/>
          </a:p>
        </p:txBody>
      </p:sp>
      <p:sp>
        <p:nvSpPr>
          <p:cNvPr id="6" name="Segnaposto numero diapositiva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eaLnBrk="1" fontAlgn="auto" hangingPunct="1">
              <a:spcBef>
                <a:spcPts val="0"/>
              </a:spcBef>
              <a:spcAft>
                <a:spcPts val="0"/>
              </a:spcAft>
              <a:defRPr sz="900">
                <a:solidFill>
                  <a:schemeClr val="tx1">
                    <a:tint val="75000"/>
                  </a:schemeClr>
                </a:solidFill>
                <a:latin typeface="+mn-lt"/>
              </a:defRPr>
            </a:lvl1pPr>
          </a:lstStyle>
          <a:p>
            <a:pPr>
              <a:defRPr/>
            </a:pPr>
            <a:fld id="{1F9902FE-297A-4D10-B234-7D822D03286E}" type="slidenum">
              <a:rPr lang="it-IT" altLang="it-IT"/>
              <a:pPr>
                <a:defRPr/>
              </a:pPr>
              <a:t>‹N›</a:t>
            </a:fld>
            <a:endParaRPr lang="it-IT" altLang="it-IT"/>
          </a:p>
        </p:txBody>
      </p:sp>
    </p:spTree>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it-IT"/>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2.jpg"/><Relationship Id="rId3" Type="http://schemas.openxmlformats.org/officeDocument/2006/relationships/image" Target="../media/image5.jpeg"/><Relationship Id="rId7" Type="http://schemas.openxmlformats.org/officeDocument/2006/relationships/hyperlink" Target="https://www.facebook.com/claforoitalico/?fref=ts" TargetMode="External"/><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 Id="rId9"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Segnaposto numero diapositiva 5"/>
          <p:cNvSpPr>
            <a:spLocks noGrp="1"/>
          </p:cNvSpPr>
          <p:nvPr>
            <p:ph type="sldNum" sz="quarter" idx="12"/>
          </p:nvPr>
        </p:nvSpPr>
        <p:spPr bwMode="auto">
          <a:xfrm>
            <a:off x="6553200" y="6245225"/>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C05C873-4405-487F-963B-0C098906A8B2}" type="slidenum">
              <a:rPr lang="en-US" altLang="it-IT" sz="1400" smtClean="0">
                <a:latin typeface="Arial" panose="020B0604020202020204" pitchFamily="34" charset="0"/>
                <a:cs typeface="Arial" panose="020B0604020202020204" pitchFamily="34" charset="0"/>
              </a:rPr>
              <a:pPr fontAlgn="base">
                <a:spcBef>
                  <a:spcPct val="0"/>
                </a:spcBef>
                <a:spcAft>
                  <a:spcPct val="0"/>
                </a:spcAft>
              </a:pPr>
              <a:t>1</a:t>
            </a:fld>
            <a:endParaRPr lang="en-US" altLang="it-IT" sz="1400">
              <a:latin typeface="Arial" panose="020B0604020202020204" pitchFamily="34" charset="0"/>
              <a:cs typeface="Arial" panose="020B0604020202020204" pitchFamily="34" charset="0"/>
            </a:endParaRPr>
          </a:p>
        </p:txBody>
      </p:sp>
      <p:sp>
        <p:nvSpPr>
          <p:cNvPr id="3075" name="AutoShape 7" descr="9k="/>
          <p:cNvSpPr>
            <a:spLocks noChangeAspect="1" noChangeArrowheads="1"/>
          </p:cNvSpPr>
          <p:nvPr/>
        </p:nvSpPr>
        <p:spPr bwMode="auto">
          <a:xfrm>
            <a:off x="155575" y="46038"/>
            <a:ext cx="4733925" cy="374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endParaRPr lang="it-IT" altLang="it-IT" sz="1600">
              <a:latin typeface="Arial" panose="020B0604020202020204" pitchFamily="34" charset="0"/>
              <a:cs typeface="Arial" panose="020B0604020202020204" pitchFamily="34" charset="0"/>
            </a:endParaRPr>
          </a:p>
        </p:txBody>
      </p:sp>
      <p:pic>
        <p:nvPicPr>
          <p:cNvPr id="3076"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213" y="0"/>
            <a:ext cx="79200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olo 1"/>
          <p:cNvSpPr txBox="1">
            <a:spLocks/>
          </p:cNvSpPr>
          <p:nvPr/>
        </p:nvSpPr>
        <p:spPr>
          <a:xfrm>
            <a:off x="0" y="2515208"/>
            <a:ext cx="9144000" cy="1944216"/>
          </a:xfrm>
          <a:prstGeom prst="rect">
            <a:avLst/>
          </a:prstGeom>
        </p:spPr>
        <p:txBody>
          <a:bodyPr>
            <a:normAutofit fontScale="97500"/>
          </a:bodyPr>
          <a:lst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defRPr>
            </a:lvl9pPr>
          </a:lstStyle>
          <a:p>
            <a:pPr algn="ctr"/>
            <a:r>
              <a:rPr lang="it-IT" b="1" dirty="0"/>
              <a:t>Università degli Studi di Roma </a:t>
            </a:r>
            <a:r>
              <a:rPr lang="it-IT" b="1" i="1" dirty="0"/>
              <a:t>Foro Italico</a:t>
            </a:r>
            <a:br>
              <a:rPr lang="it-IT" b="1" i="1" dirty="0"/>
            </a:br>
            <a:br>
              <a:rPr lang="it-IT" b="1" i="1" dirty="0"/>
            </a:br>
            <a:r>
              <a:rPr lang="it-IT" b="1" dirty="0"/>
              <a:t>Workshop 2</a:t>
            </a:r>
            <a:br>
              <a:rPr lang="it-IT" b="1" i="1" dirty="0"/>
            </a:br>
            <a:r>
              <a:rPr lang="it-IT" b="1" dirty="0"/>
              <a:t>Dual Career – e-tutoring</a:t>
            </a:r>
          </a:p>
        </p:txBody>
      </p:sp>
    </p:spTree>
  </p:cSld>
  <p:clrMapOvr>
    <a:masterClrMapping/>
  </p:clrMapOvr>
  <p:transition>
    <p:split orient="vert" dir="in"/>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rrowheads="1"/>
          </p:cNvSpPr>
          <p:nvPr>
            <p:ph type="title"/>
          </p:nvPr>
        </p:nvSpPr>
        <p:spPr>
          <a:xfrm>
            <a:off x="2987824" y="436335"/>
            <a:ext cx="5527526" cy="1048449"/>
          </a:xfrm>
        </p:spPr>
        <p:txBody>
          <a:bodyPr/>
          <a:lstStyle/>
          <a:p>
            <a:pPr eaLnBrk="1" hangingPunct="1"/>
            <a:r>
              <a:rPr lang="it-IT" altLang="it-IT" b="1" dirty="0"/>
              <a:t>Online tutoring</a:t>
            </a:r>
          </a:p>
        </p:txBody>
      </p:sp>
      <p:sp>
        <p:nvSpPr>
          <p:cNvPr id="12291" name="Rectangle 3"/>
          <p:cNvSpPr>
            <a:spLocks noGrp="1" noRot="1" noChangeArrowheads="1"/>
          </p:cNvSpPr>
          <p:nvPr>
            <p:ph idx="1"/>
          </p:nvPr>
        </p:nvSpPr>
        <p:spPr>
          <a:xfrm>
            <a:off x="508000" y="1484784"/>
            <a:ext cx="8007350" cy="4548188"/>
          </a:xfrm>
        </p:spPr>
        <p:txBody>
          <a:bodyPr/>
          <a:lstStyle/>
          <a:p>
            <a:pPr eaLnBrk="1" hangingPunct="1">
              <a:lnSpc>
                <a:spcPct val="80000"/>
              </a:lnSpc>
            </a:pPr>
            <a:r>
              <a:rPr lang="en-GB" altLang="it-IT" sz="2800" dirty="0"/>
              <a:t>The online tutoring can help student-athletes to be tutored and mentored both as individuals and as </a:t>
            </a:r>
            <a:r>
              <a:rPr lang="en-GB" altLang="it-IT" sz="2800" dirty="0">
                <a:solidFill>
                  <a:srgbClr val="FF0000"/>
                </a:solidFill>
              </a:rPr>
              <a:t>community of learners</a:t>
            </a:r>
            <a:r>
              <a:rPr lang="en-GB" altLang="it-IT" sz="2800" dirty="0"/>
              <a:t>. </a:t>
            </a:r>
          </a:p>
          <a:p>
            <a:pPr eaLnBrk="1" hangingPunct="1">
              <a:lnSpc>
                <a:spcPct val="80000"/>
              </a:lnSpc>
            </a:pPr>
            <a:endParaRPr lang="en-GB" altLang="it-IT" sz="2800" dirty="0"/>
          </a:p>
          <a:p>
            <a:pPr eaLnBrk="1" hangingPunct="1">
              <a:lnSpc>
                <a:spcPct val="80000"/>
              </a:lnSpc>
            </a:pPr>
            <a:r>
              <a:rPr lang="en-GB" altLang="it-IT" sz="2800" dirty="0"/>
              <a:t>Actually, the system can facilitate the achievement of the student-athlete’s tutorship, that is to say: </a:t>
            </a:r>
            <a:r>
              <a:rPr lang="en-GB" altLang="it-IT" sz="2800" dirty="0">
                <a:solidFill>
                  <a:srgbClr val="FF0000"/>
                </a:solidFill>
              </a:rPr>
              <a:t>critical</a:t>
            </a:r>
            <a:r>
              <a:rPr lang="en-GB" altLang="it-IT" sz="2800" dirty="0"/>
              <a:t> and </a:t>
            </a:r>
            <a:r>
              <a:rPr lang="en-GB" altLang="it-IT" sz="2800" dirty="0">
                <a:solidFill>
                  <a:srgbClr val="FF0000"/>
                </a:solidFill>
              </a:rPr>
              <a:t>self-reflexivity</a:t>
            </a:r>
            <a:r>
              <a:rPr lang="en-GB" altLang="it-IT" sz="2800" dirty="0"/>
              <a:t>, </a:t>
            </a:r>
            <a:r>
              <a:rPr lang="en-GB" altLang="it-IT" sz="2800" dirty="0">
                <a:solidFill>
                  <a:srgbClr val="FF0000"/>
                </a:solidFill>
              </a:rPr>
              <a:t>autonomous learning</a:t>
            </a:r>
            <a:r>
              <a:rPr lang="en-GB" altLang="it-IT" sz="2800" dirty="0"/>
              <a:t>, </a:t>
            </a:r>
            <a:r>
              <a:rPr lang="en-GB" altLang="it-IT" sz="2800" dirty="0">
                <a:solidFill>
                  <a:srgbClr val="FF0000"/>
                </a:solidFill>
              </a:rPr>
              <a:t>knowledge construction</a:t>
            </a:r>
            <a:r>
              <a:rPr lang="en-GB" altLang="it-IT" sz="2800" dirty="0"/>
              <a:t>, </a:t>
            </a:r>
            <a:r>
              <a:rPr lang="en-GB" altLang="it-IT" sz="2800" dirty="0">
                <a:solidFill>
                  <a:srgbClr val="FF0000"/>
                </a:solidFill>
              </a:rPr>
              <a:t>transformative and collaborative learning based on groups</a:t>
            </a:r>
            <a:r>
              <a:rPr lang="en-GB" altLang="it-IT" sz="2800" dirty="0"/>
              <a:t>, the </a:t>
            </a:r>
            <a:r>
              <a:rPr lang="en-GB" altLang="it-IT" sz="2800" dirty="0">
                <a:solidFill>
                  <a:srgbClr val="FF0000"/>
                </a:solidFill>
              </a:rPr>
              <a:t>community of practice</a:t>
            </a:r>
            <a:r>
              <a:rPr lang="en-GB" altLang="it-IT" sz="2800" dirty="0"/>
              <a:t>, </a:t>
            </a:r>
            <a:r>
              <a:rPr lang="en-GB" altLang="it-IT" sz="2800" dirty="0">
                <a:solidFill>
                  <a:srgbClr val="FF0000"/>
                </a:solidFill>
              </a:rPr>
              <a:t>online interaction</a:t>
            </a:r>
            <a:r>
              <a:rPr lang="en-GB" altLang="it-IT" sz="2800" dirty="0"/>
              <a:t>, and </a:t>
            </a:r>
            <a:r>
              <a:rPr lang="en-GB" altLang="it-IT" sz="2800" dirty="0">
                <a:solidFill>
                  <a:srgbClr val="FF0000"/>
                </a:solidFill>
              </a:rPr>
              <a:t>discussion</a:t>
            </a:r>
            <a:r>
              <a:rPr lang="en-GB" altLang="it-IT" sz="2800" dirty="0"/>
              <a:t>.</a:t>
            </a:r>
          </a:p>
          <a:p>
            <a:pPr eaLnBrk="1" hangingPunct="1">
              <a:lnSpc>
                <a:spcPct val="80000"/>
              </a:lnSpc>
            </a:pPr>
            <a:endParaRPr lang="en-GB" altLang="it-IT" sz="2800" dirty="0"/>
          </a:p>
          <a:p>
            <a:pPr eaLnBrk="1" hangingPunct="1">
              <a:lnSpc>
                <a:spcPct val="80000"/>
              </a:lnSpc>
            </a:pPr>
            <a:r>
              <a:rPr lang="en-GB" altLang="it-IT" sz="2800" dirty="0"/>
              <a:t> The current online tutoring model is actually based on </a:t>
            </a:r>
            <a:r>
              <a:rPr lang="en-GB" altLang="it-IT" sz="2800" u="sng" dirty="0">
                <a:effectLst>
                  <a:outerShdw blurRad="38100" dist="38100" dir="2700000" algn="tl">
                    <a:srgbClr val="000000">
                      <a:alpha val="43137"/>
                    </a:srgbClr>
                  </a:outerShdw>
                </a:effectLst>
              </a:rPr>
              <a:t>social constructivist learning </a:t>
            </a:r>
            <a:r>
              <a:rPr lang="en-GB" altLang="it-IT" sz="2800" dirty="0"/>
              <a:t>principles and </a:t>
            </a:r>
            <a:r>
              <a:rPr lang="en-GB" altLang="it-IT" sz="2800" u="sng" dirty="0">
                <a:effectLst>
                  <a:outerShdw blurRad="38100" dist="38100" dir="2700000" algn="tl">
                    <a:srgbClr val="000000">
                      <a:alpha val="43137"/>
                    </a:srgbClr>
                  </a:outerShdw>
                </a:effectLst>
              </a:rPr>
              <a:t>critical reflective thinking</a:t>
            </a:r>
            <a:r>
              <a:rPr lang="en-GB" altLang="it-IT" sz="2800" dirty="0"/>
              <a:t>. </a:t>
            </a:r>
            <a:endParaRPr lang="it-IT" altLang="it-IT" sz="2800" dirty="0"/>
          </a:p>
        </p:txBody>
      </p:sp>
      <p:pic>
        <p:nvPicPr>
          <p:cNvPr id="4" name="Immagine 3"/>
          <p:cNvPicPr>
            <a:picLocks noChangeAspect="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7046293" y="260648"/>
            <a:ext cx="1604764" cy="1471034"/>
          </a:xfrm>
          <a:prstGeom prst="rect">
            <a:avLst/>
          </a:prstGeom>
          <a:ln>
            <a:noFill/>
          </a:ln>
          <a:effectLst>
            <a:softEdge rad="112500"/>
          </a:effectLst>
        </p:spPr>
      </p:pic>
      <p:pic>
        <p:nvPicPr>
          <p:cNvPr id="5" name="Immagin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1665" y="119266"/>
            <a:ext cx="2476500" cy="1095375"/>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Rot="1" noChangeArrowheads="1"/>
          </p:cNvSpPr>
          <p:nvPr>
            <p:ph type="title"/>
          </p:nvPr>
        </p:nvSpPr>
        <p:spPr>
          <a:xfrm>
            <a:off x="611560" y="692696"/>
            <a:ext cx="7886700" cy="1325563"/>
          </a:xfrm>
        </p:spPr>
        <p:txBody>
          <a:bodyPr/>
          <a:lstStyle/>
          <a:p>
            <a:pPr eaLnBrk="1" hangingPunct="1"/>
            <a:r>
              <a:rPr lang="it-IT" altLang="it-IT" b="1" dirty="0" err="1"/>
              <a:t>We</a:t>
            </a:r>
            <a:r>
              <a:rPr lang="it-IT" altLang="it-IT" b="1" dirty="0"/>
              <a:t> </a:t>
            </a:r>
            <a:r>
              <a:rPr lang="it-IT" altLang="it-IT" b="1" dirty="0" err="1"/>
              <a:t>have</a:t>
            </a:r>
            <a:r>
              <a:rPr lang="it-IT" altLang="it-IT" b="1" dirty="0"/>
              <a:t> </a:t>
            </a:r>
            <a:r>
              <a:rPr lang="it-IT" altLang="it-IT" b="1" dirty="0" err="1"/>
              <a:t>asked</a:t>
            </a:r>
            <a:r>
              <a:rPr lang="it-IT" altLang="it-IT" b="1" dirty="0"/>
              <a:t> </a:t>
            </a:r>
            <a:r>
              <a:rPr lang="it-IT" altLang="it-IT" b="1" dirty="0" err="1"/>
              <a:t>our</a:t>
            </a:r>
            <a:r>
              <a:rPr lang="it-IT" altLang="it-IT" b="1" dirty="0"/>
              <a:t> </a:t>
            </a:r>
            <a:r>
              <a:rPr lang="it-IT" altLang="it-IT" b="1" dirty="0" err="1"/>
              <a:t>student-athlets</a:t>
            </a:r>
            <a:r>
              <a:rPr lang="it-IT" altLang="it-IT" b="1" dirty="0"/>
              <a:t>…</a:t>
            </a:r>
          </a:p>
        </p:txBody>
      </p:sp>
      <p:sp>
        <p:nvSpPr>
          <p:cNvPr id="13315" name="Rectangle 3"/>
          <p:cNvSpPr>
            <a:spLocks noGrp="1" noRot="1" noChangeArrowheads="1"/>
          </p:cNvSpPr>
          <p:nvPr>
            <p:ph idx="1"/>
          </p:nvPr>
        </p:nvSpPr>
        <p:spPr>
          <a:xfrm>
            <a:off x="611560" y="2153196"/>
            <a:ext cx="7886700" cy="4351338"/>
          </a:xfrm>
        </p:spPr>
        <p:txBody>
          <a:bodyPr/>
          <a:lstStyle/>
          <a:p>
            <a:pPr eaLnBrk="1" hangingPunct="1"/>
            <a:r>
              <a:rPr lang="it-IT" altLang="it-IT" sz="2800" dirty="0" err="1"/>
              <a:t>Whether</a:t>
            </a:r>
            <a:r>
              <a:rPr lang="it-IT" altLang="it-IT" sz="2800" dirty="0"/>
              <a:t> </a:t>
            </a:r>
            <a:r>
              <a:rPr lang="it-IT" altLang="it-IT" sz="2800" dirty="0" err="1"/>
              <a:t>they</a:t>
            </a:r>
            <a:r>
              <a:rPr lang="it-IT" altLang="it-IT" sz="2800" dirty="0"/>
              <a:t> </a:t>
            </a:r>
            <a:r>
              <a:rPr lang="it-IT" altLang="it-IT" sz="2800" dirty="0" err="1"/>
              <a:t>were</a:t>
            </a:r>
            <a:r>
              <a:rPr lang="it-IT" altLang="it-IT" sz="2800" dirty="0"/>
              <a:t> </a:t>
            </a:r>
            <a:r>
              <a:rPr lang="it-IT" altLang="it-IT" sz="2800" dirty="0" err="1"/>
              <a:t>satisfied</a:t>
            </a:r>
            <a:r>
              <a:rPr lang="it-IT" altLang="it-IT" sz="2800" dirty="0"/>
              <a:t> with e-</a:t>
            </a:r>
            <a:r>
              <a:rPr lang="it-IT" altLang="it-IT" sz="2800" dirty="0" err="1"/>
              <a:t>tutorhip</a:t>
            </a:r>
            <a:r>
              <a:rPr lang="it-IT" altLang="it-IT" sz="2800" dirty="0"/>
              <a:t> system </a:t>
            </a:r>
            <a:r>
              <a:rPr lang="it-IT" altLang="it-IT" sz="2800" dirty="0" err="1"/>
              <a:t>within</a:t>
            </a:r>
            <a:r>
              <a:rPr lang="it-IT" altLang="it-IT" sz="2800" dirty="0"/>
              <a:t> </a:t>
            </a:r>
            <a:r>
              <a:rPr lang="it-IT" altLang="it-IT" sz="2800" dirty="0">
                <a:solidFill>
                  <a:srgbClr val="FF0000"/>
                </a:solidFill>
              </a:rPr>
              <a:t>DUCASTUN</a:t>
            </a:r>
            <a:r>
              <a:rPr lang="it-IT" altLang="it-IT" sz="2800" dirty="0"/>
              <a:t> or </a:t>
            </a:r>
            <a:r>
              <a:rPr lang="it-IT" altLang="it-IT" sz="2800" dirty="0" err="1"/>
              <a:t>not</a:t>
            </a:r>
            <a:endParaRPr lang="it-IT" altLang="it-IT" sz="2800" dirty="0"/>
          </a:p>
          <a:p>
            <a:pPr eaLnBrk="1" hangingPunct="1"/>
            <a:endParaRPr lang="it-IT" altLang="it-IT" sz="2800" dirty="0"/>
          </a:p>
          <a:p>
            <a:pPr eaLnBrk="1" hangingPunct="1"/>
            <a:r>
              <a:rPr lang="it-IT" altLang="it-IT" sz="2800" dirty="0" err="1"/>
              <a:t>What</a:t>
            </a:r>
            <a:r>
              <a:rPr lang="it-IT" altLang="it-IT" sz="2800" dirty="0"/>
              <a:t>, in </a:t>
            </a:r>
            <a:r>
              <a:rPr lang="it-IT" altLang="it-IT" sz="2800" dirty="0" err="1"/>
              <a:t>their</a:t>
            </a:r>
            <a:r>
              <a:rPr lang="it-IT" altLang="it-IT" sz="2800" dirty="0"/>
              <a:t> opinion, </a:t>
            </a:r>
            <a:r>
              <a:rPr lang="it-IT" altLang="it-IT" sz="2800" dirty="0" err="1"/>
              <a:t>were</a:t>
            </a:r>
            <a:r>
              <a:rPr lang="it-IT" altLang="it-IT" sz="2800" dirty="0"/>
              <a:t> the </a:t>
            </a:r>
            <a:r>
              <a:rPr lang="it-IT" altLang="it-IT" sz="2800" dirty="0" err="1"/>
              <a:t>the</a:t>
            </a:r>
            <a:r>
              <a:rPr lang="it-IT" altLang="it-IT" sz="2800" dirty="0"/>
              <a:t> </a:t>
            </a:r>
            <a:r>
              <a:rPr lang="it-IT" altLang="it-IT" sz="2800" dirty="0" err="1"/>
              <a:t>most</a:t>
            </a:r>
            <a:r>
              <a:rPr lang="it-IT" altLang="it-IT" sz="2800" dirty="0"/>
              <a:t> </a:t>
            </a:r>
            <a:r>
              <a:rPr lang="it-IT" altLang="it-IT" sz="2800" dirty="0" err="1"/>
              <a:t>effective</a:t>
            </a:r>
            <a:r>
              <a:rPr lang="it-IT" altLang="it-IT" sz="2800" dirty="0"/>
              <a:t> </a:t>
            </a:r>
            <a:r>
              <a:rPr lang="it-IT" altLang="it-IT" sz="2800" dirty="0">
                <a:solidFill>
                  <a:srgbClr val="FF0000"/>
                </a:solidFill>
              </a:rPr>
              <a:t>e-tutoring </a:t>
            </a:r>
            <a:r>
              <a:rPr lang="it-IT" altLang="it-IT" sz="2800" dirty="0" err="1">
                <a:solidFill>
                  <a:srgbClr val="FF0000"/>
                </a:solidFill>
              </a:rPr>
              <a:t>tools</a:t>
            </a:r>
            <a:r>
              <a:rPr lang="it-IT" altLang="it-IT" sz="2800" dirty="0">
                <a:solidFill>
                  <a:srgbClr val="FF0000"/>
                </a:solidFill>
              </a:rPr>
              <a:t> </a:t>
            </a:r>
            <a:r>
              <a:rPr lang="it-IT" altLang="it-IT" sz="2800" dirty="0" err="1"/>
              <a:t>they</a:t>
            </a:r>
            <a:r>
              <a:rPr lang="it-IT" altLang="it-IT" sz="2800" dirty="0"/>
              <a:t> </a:t>
            </a:r>
            <a:r>
              <a:rPr lang="it-IT" altLang="it-IT" sz="2800" dirty="0" err="1"/>
              <a:t>usually</a:t>
            </a:r>
            <a:r>
              <a:rPr lang="it-IT" altLang="it-IT" sz="2800" dirty="0"/>
              <a:t> </a:t>
            </a:r>
            <a:r>
              <a:rPr lang="it-IT" altLang="it-IT" sz="2800" dirty="0" err="1"/>
              <a:t>utilized</a:t>
            </a:r>
            <a:r>
              <a:rPr lang="it-IT" altLang="it-IT" sz="2800" dirty="0"/>
              <a:t> </a:t>
            </a:r>
          </a:p>
        </p:txBody>
      </p:sp>
      <p:pic>
        <p:nvPicPr>
          <p:cNvPr id="4" name="Immagine 3"/>
          <p:cNvPicPr>
            <a:picLocks noChangeAspect="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7046293" y="260648"/>
            <a:ext cx="1604764" cy="1471034"/>
          </a:xfrm>
          <a:prstGeom prst="rect">
            <a:avLst/>
          </a:prstGeom>
          <a:ln>
            <a:noFill/>
          </a:ln>
          <a:effectLst>
            <a:softEdge rad="112500"/>
          </a:effectLst>
        </p:spPr>
      </p:pic>
      <p:pic>
        <p:nvPicPr>
          <p:cNvPr id="5" name="Immagin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1665" y="119266"/>
            <a:ext cx="2476500" cy="1095375"/>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Rot="1" noChangeArrowheads="1"/>
          </p:cNvSpPr>
          <p:nvPr>
            <p:ph type="title"/>
          </p:nvPr>
        </p:nvSpPr>
        <p:spPr>
          <a:xfrm>
            <a:off x="395288" y="2205038"/>
            <a:ext cx="8385175" cy="1431925"/>
          </a:xfrm>
        </p:spPr>
        <p:txBody>
          <a:bodyPr/>
          <a:lstStyle/>
          <a:p>
            <a:pPr algn="ctr" eaLnBrk="1" hangingPunct="1"/>
            <a:r>
              <a:rPr lang="it-IT" altLang="it-IT" b="1" dirty="0">
                <a:solidFill>
                  <a:srgbClr val="FF0000"/>
                </a:solidFill>
              </a:rPr>
              <a:t>Sample</a:t>
            </a:r>
            <a:r>
              <a:rPr lang="it-IT" altLang="it-IT" dirty="0"/>
              <a:t>= </a:t>
            </a:r>
            <a:r>
              <a:rPr lang="it-IT" altLang="it-IT" b="1" dirty="0">
                <a:solidFill>
                  <a:srgbClr val="FF0000"/>
                </a:solidFill>
              </a:rPr>
              <a:t>29</a:t>
            </a:r>
            <a:r>
              <a:rPr lang="it-IT" altLang="it-IT" dirty="0"/>
              <a:t> </a:t>
            </a:r>
            <a:r>
              <a:rPr lang="it-IT" altLang="it-IT" dirty="0" err="1"/>
              <a:t>students</a:t>
            </a:r>
            <a:r>
              <a:rPr lang="it-IT" altLang="it-IT" dirty="0"/>
              <a:t> </a:t>
            </a:r>
            <a:r>
              <a:rPr lang="it-IT" altLang="it-IT" dirty="0" err="1"/>
              <a:t>tutored</a:t>
            </a:r>
            <a:r>
              <a:rPr lang="it-IT" altLang="it-IT" dirty="0"/>
              <a:t> by DUCASTUN</a:t>
            </a:r>
          </a:p>
        </p:txBody>
      </p:sp>
      <p:pic>
        <p:nvPicPr>
          <p:cNvPr id="3" name="Immagine 2"/>
          <p:cNvPicPr>
            <a:picLocks noChangeAspect="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7046293" y="260648"/>
            <a:ext cx="1604764" cy="1471034"/>
          </a:xfrm>
          <a:prstGeom prst="rect">
            <a:avLst/>
          </a:prstGeom>
          <a:ln>
            <a:noFill/>
          </a:ln>
          <a:effectLst>
            <a:softEdge rad="112500"/>
          </a:effectLst>
        </p:spPr>
      </p:pic>
      <p:pic>
        <p:nvPicPr>
          <p:cNvPr id="4" name="Immagin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1665" y="119266"/>
            <a:ext cx="2476500" cy="1095375"/>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rrowheads="1"/>
          </p:cNvSpPr>
          <p:nvPr>
            <p:ph type="title"/>
          </p:nvPr>
        </p:nvSpPr>
        <p:spPr/>
        <p:txBody>
          <a:bodyPr/>
          <a:lstStyle/>
          <a:p>
            <a:pPr eaLnBrk="1" hangingPunct="1"/>
            <a:endParaRPr lang="it-IT" altLang="it-IT" dirty="0"/>
          </a:p>
        </p:txBody>
      </p:sp>
      <p:sp>
        <p:nvSpPr>
          <p:cNvPr id="15363" name="Rectangle 3"/>
          <p:cNvSpPr>
            <a:spLocks noGrp="1" noRot="1" noChangeArrowheads="1"/>
          </p:cNvSpPr>
          <p:nvPr>
            <p:ph idx="1"/>
          </p:nvPr>
        </p:nvSpPr>
        <p:spPr>
          <a:xfrm>
            <a:off x="663217" y="2564904"/>
            <a:ext cx="7886700" cy="2179439"/>
          </a:xfrm>
        </p:spPr>
        <p:txBody>
          <a:bodyPr/>
          <a:lstStyle/>
          <a:p>
            <a:pPr eaLnBrk="1" hangingPunct="1"/>
            <a:r>
              <a:rPr lang="it-IT" altLang="it-IT" sz="3200" dirty="0"/>
              <a:t> </a:t>
            </a:r>
            <a:r>
              <a:rPr lang="it-IT" altLang="it-IT" sz="3200" dirty="0">
                <a:solidFill>
                  <a:srgbClr val="FF0000"/>
                </a:solidFill>
              </a:rPr>
              <a:t>91.3%</a:t>
            </a:r>
            <a:r>
              <a:rPr lang="it-IT" altLang="it-IT" sz="3200" dirty="0"/>
              <a:t> of the </a:t>
            </a:r>
            <a:r>
              <a:rPr lang="it-IT" altLang="it-IT" sz="3200" dirty="0" err="1"/>
              <a:t>student-athletes</a:t>
            </a:r>
            <a:r>
              <a:rPr lang="it-IT" altLang="it-IT" sz="3200" dirty="0"/>
              <a:t> </a:t>
            </a:r>
            <a:r>
              <a:rPr lang="it-IT" altLang="it-IT" sz="3200" dirty="0" err="1"/>
              <a:t>were</a:t>
            </a:r>
            <a:r>
              <a:rPr lang="it-IT" altLang="it-IT" sz="3200" dirty="0"/>
              <a:t> </a:t>
            </a:r>
            <a:r>
              <a:rPr lang="it-IT" altLang="it-IT" sz="3200" dirty="0" err="1"/>
              <a:t>fully</a:t>
            </a:r>
            <a:r>
              <a:rPr lang="it-IT" altLang="it-IT" sz="3200" dirty="0"/>
              <a:t> </a:t>
            </a:r>
            <a:r>
              <a:rPr lang="it-IT" altLang="it-IT" sz="3200" dirty="0" err="1"/>
              <a:t>satisfied</a:t>
            </a:r>
            <a:r>
              <a:rPr lang="it-IT" altLang="it-IT" sz="3200" dirty="0"/>
              <a:t> with the face-to-face and online </a:t>
            </a:r>
            <a:r>
              <a:rPr lang="it-IT" altLang="it-IT" sz="3200" dirty="0" err="1"/>
              <a:t>tutorship</a:t>
            </a:r>
            <a:endParaRPr lang="it-IT" altLang="it-IT" sz="3200" dirty="0"/>
          </a:p>
        </p:txBody>
      </p:sp>
      <p:pic>
        <p:nvPicPr>
          <p:cNvPr id="4" name="Immagine 3"/>
          <p:cNvPicPr>
            <a:picLocks noChangeAspect="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7046293" y="260648"/>
            <a:ext cx="1604764" cy="1471034"/>
          </a:xfrm>
          <a:prstGeom prst="rect">
            <a:avLst/>
          </a:prstGeom>
          <a:ln>
            <a:noFill/>
          </a:ln>
          <a:effectLst>
            <a:softEdge rad="112500"/>
          </a:effectLst>
        </p:spPr>
      </p:pic>
      <p:pic>
        <p:nvPicPr>
          <p:cNvPr id="5" name="Immagin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1665" y="119266"/>
            <a:ext cx="2476500" cy="1095375"/>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0" y="1989138"/>
            <a:ext cx="9144000" cy="39608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dirty="0"/>
          </a:p>
        </p:txBody>
      </p:sp>
      <p:pic>
        <p:nvPicPr>
          <p:cNvPr id="5" name="Immagine 4"/>
          <p:cNvPicPr>
            <a:picLocks noChangeAspect="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7480987" y="219655"/>
            <a:ext cx="1604764" cy="1471034"/>
          </a:xfrm>
          <a:prstGeom prst="rect">
            <a:avLst/>
          </a:prstGeom>
          <a:ln>
            <a:noFill/>
          </a:ln>
          <a:effectLst>
            <a:softEdge rad="112500"/>
          </a:effectLst>
        </p:spPr>
      </p:pic>
      <p:sp>
        <p:nvSpPr>
          <p:cNvPr id="16388" name="Rectangle 2"/>
          <p:cNvSpPr>
            <a:spLocks noGrp="1" noRot="1" noChangeArrowheads="1"/>
          </p:cNvSpPr>
          <p:nvPr>
            <p:ph type="title"/>
          </p:nvPr>
        </p:nvSpPr>
        <p:spPr>
          <a:xfrm>
            <a:off x="105887" y="893186"/>
            <a:ext cx="8819514" cy="1095952"/>
          </a:xfrm>
        </p:spPr>
        <p:txBody>
          <a:bodyPr/>
          <a:lstStyle/>
          <a:p>
            <a:pPr eaLnBrk="1" hangingPunct="1"/>
            <a:r>
              <a:rPr lang="it-IT" altLang="it-IT" sz="4000" b="1" dirty="0"/>
              <a:t>E-tutoring </a:t>
            </a:r>
            <a:r>
              <a:rPr lang="it-IT" altLang="it-IT" sz="4000" b="1" dirty="0" err="1"/>
              <a:t>tools</a:t>
            </a:r>
            <a:r>
              <a:rPr lang="it-IT" altLang="it-IT" sz="4000" b="1" dirty="0"/>
              <a:t> S-</a:t>
            </a:r>
            <a:r>
              <a:rPr lang="it-IT" altLang="it-IT" sz="4000" b="1" dirty="0" err="1"/>
              <a:t>As</a:t>
            </a:r>
            <a:r>
              <a:rPr lang="it-IT" altLang="it-IT" sz="4000" b="1" dirty="0"/>
              <a:t> </a:t>
            </a:r>
            <a:r>
              <a:rPr lang="it-IT" altLang="it-IT" sz="4000" b="1" dirty="0" err="1"/>
              <a:t>have</a:t>
            </a:r>
            <a:r>
              <a:rPr lang="it-IT" altLang="it-IT" sz="4000" b="1" dirty="0"/>
              <a:t> </a:t>
            </a:r>
            <a:r>
              <a:rPr lang="it-IT" altLang="it-IT" sz="4000" b="1" dirty="0" err="1"/>
              <a:t>preferred</a:t>
            </a:r>
            <a:r>
              <a:rPr lang="it-IT" altLang="it-IT" sz="4000" b="1" dirty="0"/>
              <a:t> more</a:t>
            </a:r>
          </a:p>
        </p:txBody>
      </p:sp>
      <p:pic>
        <p:nvPicPr>
          <p:cNvPr id="16389" name="Picture 13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850" y="2565400"/>
            <a:ext cx="8383588" cy="266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magin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1665" y="119266"/>
            <a:ext cx="2476500" cy="1095375"/>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rrowheads="1"/>
          </p:cNvSpPr>
          <p:nvPr>
            <p:ph type="title"/>
          </p:nvPr>
        </p:nvSpPr>
        <p:spPr>
          <a:xfrm>
            <a:off x="2843808" y="618807"/>
            <a:ext cx="4879454" cy="1191667"/>
          </a:xfrm>
        </p:spPr>
        <p:txBody>
          <a:bodyPr/>
          <a:lstStyle/>
          <a:p>
            <a:pPr eaLnBrk="1" hangingPunct="1"/>
            <a:r>
              <a:rPr lang="it-IT" altLang="it-IT" b="1" dirty="0" err="1"/>
              <a:t>Conclusions</a:t>
            </a:r>
            <a:endParaRPr lang="it-IT" altLang="it-IT" b="1" dirty="0"/>
          </a:p>
        </p:txBody>
      </p:sp>
      <p:sp>
        <p:nvSpPr>
          <p:cNvPr id="17411" name="Rectangle 3"/>
          <p:cNvSpPr>
            <a:spLocks noGrp="1" noRot="1" noChangeArrowheads="1"/>
          </p:cNvSpPr>
          <p:nvPr>
            <p:ph idx="1"/>
          </p:nvPr>
        </p:nvSpPr>
        <p:spPr>
          <a:xfrm>
            <a:off x="651530" y="1690688"/>
            <a:ext cx="7999527" cy="4906664"/>
          </a:xfrm>
        </p:spPr>
        <p:txBody>
          <a:bodyPr/>
          <a:lstStyle/>
          <a:p>
            <a:pPr eaLnBrk="1" hangingPunct="1"/>
            <a:r>
              <a:rPr lang="en-US" altLang="it-IT" sz="2800" dirty="0"/>
              <a:t>The </a:t>
            </a:r>
            <a:r>
              <a:rPr lang="en-US" altLang="it-IT" sz="2800" dirty="0">
                <a:solidFill>
                  <a:srgbClr val="FF0000"/>
                </a:solidFill>
              </a:rPr>
              <a:t>new tools provided by Web 2.0 </a:t>
            </a:r>
            <a:r>
              <a:rPr lang="en-US" altLang="it-IT" sz="2800" dirty="0"/>
              <a:t>allow the student-athlete to </a:t>
            </a:r>
            <a:r>
              <a:rPr lang="en-US" altLang="it-IT" sz="2800" dirty="0">
                <a:solidFill>
                  <a:srgbClr val="FF0000"/>
                </a:solidFill>
              </a:rPr>
              <a:t>share knowledge </a:t>
            </a:r>
            <a:r>
              <a:rPr lang="en-US" altLang="it-IT" sz="2800" dirty="0"/>
              <a:t>and </a:t>
            </a:r>
            <a:r>
              <a:rPr lang="en-US" altLang="it-IT" sz="2800" dirty="0">
                <a:solidFill>
                  <a:srgbClr val="FF0000"/>
                </a:solidFill>
              </a:rPr>
              <a:t>open contents</a:t>
            </a:r>
            <a:r>
              <a:rPr lang="en-US" altLang="it-IT" sz="2800" dirty="0"/>
              <a:t>, and to develop abilities and skills to create </a:t>
            </a:r>
            <a:r>
              <a:rPr lang="en-US" altLang="it-IT" sz="2800" u="sng" dirty="0">
                <a:solidFill>
                  <a:srgbClr val="FF0000"/>
                </a:solidFill>
                <a:effectLst>
                  <a:outerShdw blurRad="38100" dist="38100" dir="2700000" algn="tl">
                    <a:srgbClr val="000000">
                      <a:alpha val="43137"/>
                    </a:srgbClr>
                  </a:outerShdw>
                </a:effectLst>
              </a:rPr>
              <a:t>learning communities </a:t>
            </a:r>
            <a:r>
              <a:rPr lang="en-US" altLang="it-IT" sz="2800" dirty="0"/>
              <a:t>that </a:t>
            </a:r>
            <a:r>
              <a:rPr lang="en-US" altLang="it-IT" sz="2800" dirty="0">
                <a:solidFill>
                  <a:srgbClr val="FF0000"/>
                </a:solidFill>
              </a:rPr>
              <a:t>foster interpersonal communication</a:t>
            </a:r>
            <a:r>
              <a:rPr lang="en-US" altLang="it-IT" sz="2800" dirty="0"/>
              <a:t>.</a:t>
            </a:r>
          </a:p>
          <a:p>
            <a:pPr eaLnBrk="1" hangingPunct="1">
              <a:buFont typeface="Wingdings" panose="05000000000000000000" pitchFamily="2" charset="2"/>
              <a:buNone/>
            </a:pPr>
            <a:r>
              <a:rPr lang="en-US" altLang="it-IT" sz="2800" dirty="0"/>
              <a:t> </a:t>
            </a:r>
          </a:p>
          <a:p>
            <a:pPr eaLnBrk="1" hangingPunct="1"/>
            <a:r>
              <a:rPr lang="en-US" altLang="it-IT" sz="2800" dirty="0"/>
              <a:t>Through these resources, both dual-career and post-career student-athletes can </a:t>
            </a:r>
            <a:r>
              <a:rPr lang="en-US" altLang="it-IT" sz="2800" b="1" u="sng" dirty="0">
                <a:solidFill>
                  <a:srgbClr val="FF0000"/>
                </a:solidFill>
                <a:effectLst>
                  <a:outerShdw blurRad="38100" dist="38100" dir="2700000" algn="tl">
                    <a:srgbClr val="000000">
                      <a:alpha val="43137"/>
                    </a:srgbClr>
                  </a:outerShdw>
                </a:effectLst>
              </a:rPr>
              <a:t>develop skills for their future work </a:t>
            </a:r>
            <a:r>
              <a:rPr lang="en-US" altLang="it-IT" sz="2800" dirty="0"/>
              <a:t>and be supported in their </a:t>
            </a:r>
            <a:r>
              <a:rPr lang="en-US" altLang="it-IT" sz="2800" b="1" u="sng" dirty="0">
                <a:solidFill>
                  <a:srgbClr val="FF0000"/>
                </a:solidFill>
                <a:effectLst>
                  <a:outerShdw blurRad="38100" dist="38100" dir="2700000" algn="tl">
                    <a:srgbClr val="000000">
                      <a:alpha val="43137"/>
                    </a:srgbClr>
                  </a:outerShdw>
                </a:effectLst>
              </a:rPr>
              <a:t>re-training</a:t>
            </a:r>
            <a:r>
              <a:rPr lang="en-US" altLang="it-IT" sz="2800" dirty="0"/>
              <a:t>. The data from this study have shown that the easy accessibility from </a:t>
            </a:r>
            <a:r>
              <a:rPr lang="en-US" altLang="it-IT" sz="2800" dirty="0">
                <a:solidFill>
                  <a:srgbClr val="FF0000"/>
                </a:solidFill>
              </a:rPr>
              <a:t>mobile phones </a:t>
            </a:r>
            <a:r>
              <a:rPr lang="en-US" altLang="it-IT" sz="2800" dirty="0"/>
              <a:t>and </a:t>
            </a:r>
            <a:r>
              <a:rPr lang="en-US" altLang="it-IT" sz="2800" dirty="0">
                <a:solidFill>
                  <a:srgbClr val="FF0000"/>
                </a:solidFill>
              </a:rPr>
              <a:t>tablets</a:t>
            </a:r>
            <a:r>
              <a:rPr lang="en-US" altLang="it-IT" sz="2800" dirty="0"/>
              <a:t> explain the success of online tutoring tools. </a:t>
            </a:r>
            <a:endParaRPr lang="it-IT" altLang="it-IT" sz="2800" dirty="0"/>
          </a:p>
        </p:txBody>
      </p:sp>
      <p:pic>
        <p:nvPicPr>
          <p:cNvPr id="4" name="Immagine 3"/>
          <p:cNvPicPr>
            <a:picLocks noChangeAspect="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7046293" y="260648"/>
            <a:ext cx="1604764" cy="1471034"/>
          </a:xfrm>
          <a:prstGeom prst="rect">
            <a:avLst/>
          </a:prstGeom>
          <a:ln>
            <a:noFill/>
          </a:ln>
          <a:effectLst>
            <a:softEdge rad="112500"/>
          </a:effectLst>
        </p:spPr>
      </p:pic>
      <p:pic>
        <p:nvPicPr>
          <p:cNvPr id="6" name="Immagin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1665" y="119266"/>
            <a:ext cx="2476500" cy="1095375"/>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7046293" y="260648"/>
            <a:ext cx="1604764" cy="1471034"/>
          </a:xfrm>
          <a:prstGeom prst="rect">
            <a:avLst/>
          </a:prstGeom>
          <a:ln>
            <a:noFill/>
          </a:ln>
          <a:effectLst>
            <a:softEdge rad="112500"/>
          </a:effectLst>
        </p:spPr>
      </p:pic>
      <p:sp>
        <p:nvSpPr>
          <p:cNvPr id="18434" name="Rectangle 2"/>
          <p:cNvSpPr>
            <a:spLocks noGrp="1" noRot="1" noChangeArrowheads="1"/>
          </p:cNvSpPr>
          <p:nvPr>
            <p:ph type="title"/>
          </p:nvPr>
        </p:nvSpPr>
        <p:spPr>
          <a:xfrm>
            <a:off x="2896394" y="764704"/>
            <a:ext cx="6247606" cy="1191667"/>
          </a:xfrm>
        </p:spPr>
        <p:txBody>
          <a:bodyPr/>
          <a:lstStyle/>
          <a:p>
            <a:pPr eaLnBrk="1" hangingPunct="1"/>
            <a:r>
              <a:rPr lang="it-IT" altLang="it-IT" b="1" dirty="0"/>
              <a:t>Conclusive </a:t>
            </a:r>
            <a:r>
              <a:rPr lang="it-IT" altLang="it-IT" b="1" dirty="0" err="1"/>
              <a:t>remarks</a:t>
            </a:r>
            <a:endParaRPr lang="it-IT" altLang="it-IT" b="1" dirty="0"/>
          </a:p>
        </p:txBody>
      </p:sp>
      <p:sp>
        <p:nvSpPr>
          <p:cNvPr id="18435" name="Rectangle 3"/>
          <p:cNvSpPr>
            <a:spLocks noGrp="1" noRot="1" noChangeArrowheads="1"/>
          </p:cNvSpPr>
          <p:nvPr>
            <p:ph idx="1"/>
          </p:nvPr>
        </p:nvSpPr>
        <p:spPr>
          <a:xfrm>
            <a:off x="492943" y="1690688"/>
            <a:ext cx="8158114" cy="5050680"/>
          </a:xfrm>
        </p:spPr>
        <p:txBody>
          <a:bodyPr rtlCol="0">
            <a:noAutofit/>
          </a:bodyPr>
          <a:lstStyle/>
          <a:p>
            <a:pPr eaLnBrk="1" hangingPunct="1">
              <a:defRPr/>
            </a:pPr>
            <a:r>
              <a:rPr lang="en-US" altLang="it-IT" sz="2800" dirty="0"/>
              <a:t>This raises the question of the necessity to rethink the tutorship of student-athletes in light of the these new forms of communication which are transforming the </a:t>
            </a:r>
            <a:r>
              <a:rPr lang="en-US" altLang="it-IT" sz="2800" u="sng" dirty="0">
                <a:solidFill>
                  <a:srgbClr val="FF0000"/>
                </a:solidFill>
                <a:effectLst>
                  <a:outerShdw blurRad="38100" dist="38100" dir="2700000" algn="tl">
                    <a:srgbClr val="000000">
                      <a:alpha val="43137"/>
                    </a:srgbClr>
                  </a:outerShdw>
                </a:effectLst>
              </a:rPr>
              <a:t>social network </a:t>
            </a:r>
            <a:r>
              <a:rPr lang="en-US" altLang="it-IT" sz="2800" dirty="0"/>
              <a:t>in </a:t>
            </a:r>
            <a:r>
              <a:rPr lang="en-US" altLang="it-IT" sz="2800" dirty="0">
                <a:solidFill>
                  <a:srgbClr val="FF0000"/>
                </a:solidFill>
              </a:rPr>
              <a:t>online learning </a:t>
            </a:r>
            <a:r>
              <a:rPr lang="en-US" altLang="it-IT" sz="2800" dirty="0"/>
              <a:t>and </a:t>
            </a:r>
            <a:r>
              <a:rPr lang="en-US" altLang="it-IT" sz="2800" dirty="0">
                <a:solidFill>
                  <a:srgbClr val="FF0000"/>
                </a:solidFill>
              </a:rPr>
              <a:t>tutoring environments</a:t>
            </a:r>
            <a:r>
              <a:rPr lang="en-US" altLang="it-IT" sz="2800" dirty="0"/>
              <a:t>. </a:t>
            </a:r>
          </a:p>
          <a:p>
            <a:pPr eaLnBrk="1" hangingPunct="1">
              <a:defRPr/>
            </a:pPr>
            <a:r>
              <a:rPr lang="en-US" altLang="it-IT" sz="2800" dirty="0"/>
              <a:t>In line with that, our study also shows the necessity to rethink the tutorship addressed to the student-athlete in terms of a specialized e-pedagogy whose aim is to make virtual environments comfortable learning venues for her/him and to </a:t>
            </a:r>
            <a:r>
              <a:rPr lang="en-US" altLang="it-IT" sz="2800" b="1" u="sng" dirty="0">
                <a:solidFill>
                  <a:srgbClr val="FF0000"/>
                </a:solidFill>
                <a:effectLst>
                  <a:outerShdw blurRad="38100" dist="38100" dir="2700000" algn="tl">
                    <a:srgbClr val="000000">
                      <a:alpha val="43137"/>
                    </a:srgbClr>
                  </a:outerShdw>
                </a:effectLst>
              </a:rPr>
              <a:t>enhance</a:t>
            </a:r>
            <a:r>
              <a:rPr lang="en-US" altLang="it-IT" sz="2800" u="sng" dirty="0">
                <a:solidFill>
                  <a:srgbClr val="FF0000"/>
                </a:solidFill>
                <a:effectLst>
                  <a:outerShdw blurRad="38100" dist="38100" dir="2700000" algn="tl">
                    <a:srgbClr val="000000">
                      <a:alpha val="43137"/>
                    </a:srgbClr>
                  </a:outerShdw>
                </a:effectLst>
              </a:rPr>
              <a:t> </a:t>
            </a:r>
            <a:r>
              <a:rPr lang="en-US" altLang="it-IT" sz="2800" b="1" u="sng" dirty="0">
                <a:solidFill>
                  <a:srgbClr val="FF0000"/>
                </a:solidFill>
                <a:effectLst>
                  <a:outerShdw blurRad="38100" dist="38100" dir="2700000" algn="tl">
                    <a:srgbClr val="000000">
                      <a:alpha val="43137"/>
                    </a:srgbClr>
                  </a:outerShdw>
                </a:effectLst>
              </a:rPr>
              <a:t>life long learning </a:t>
            </a:r>
            <a:r>
              <a:rPr lang="en-US" altLang="it-IT" sz="2800" dirty="0"/>
              <a:t>providing </a:t>
            </a:r>
            <a:r>
              <a:rPr lang="en-US" altLang="it-IT" sz="2800" b="1" u="sng" dirty="0">
                <a:solidFill>
                  <a:srgbClr val="FF0000"/>
                </a:solidFill>
                <a:effectLst>
                  <a:outerShdw blurRad="38100" dist="38100" dir="2700000" algn="tl">
                    <a:srgbClr val="000000">
                      <a:alpha val="43137"/>
                    </a:srgbClr>
                  </a:outerShdw>
                </a:effectLst>
              </a:rPr>
              <a:t>additional e-skills</a:t>
            </a:r>
          </a:p>
          <a:p>
            <a:pPr marL="0" indent="0" eaLnBrk="1" hangingPunct="1">
              <a:buNone/>
              <a:defRPr/>
            </a:pPr>
            <a:endParaRPr lang="it-IT" altLang="it-IT" sz="2800" dirty="0"/>
          </a:p>
        </p:txBody>
      </p:sp>
      <p:pic>
        <p:nvPicPr>
          <p:cNvPr id="5" name="Immagin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1665" y="119266"/>
            <a:ext cx="2476500" cy="109537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7"/>
          <p:cNvSpPr>
            <a:spLocks noGrp="1" noChangeArrowheads="1"/>
          </p:cNvSpPr>
          <p:nvPr>
            <p:ph type="sldNum" sz="quarter" idx="12"/>
          </p:nvPr>
        </p:nvSpPr>
        <p:spPr bwMode="auto">
          <a:xfrm>
            <a:off x="6553200" y="6245225"/>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22A2D9A-5A3B-41AD-91DF-2EE2352E09FE}" type="slidenum">
              <a:rPr lang="en-US" altLang="it-IT" sz="1400" smtClean="0">
                <a:latin typeface="Arial" panose="020B0604020202020204" pitchFamily="34" charset="0"/>
                <a:cs typeface="Arial" panose="020B0604020202020204" pitchFamily="34" charset="0"/>
              </a:rPr>
              <a:pPr fontAlgn="base">
                <a:spcBef>
                  <a:spcPct val="0"/>
                </a:spcBef>
                <a:spcAft>
                  <a:spcPct val="0"/>
                </a:spcAft>
              </a:pPr>
              <a:t>2</a:t>
            </a:fld>
            <a:endParaRPr lang="en-US" altLang="it-IT" sz="1400">
              <a:latin typeface="Arial" panose="020B0604020202020204" pitchFamily="34" charset="0"/>
              <a:cs typeface="Arial" panose="020B0604020202020204" pitchFamily="34" charset="0"/>
            </a:endParaRPr>
          </a:p>
        </p:txBody>
      </p:sp>
      <p:sp>
        <p:nvSpPr>
          <p:cNvPr id="96258" name="Rectangle 2"/>
          <p:cNvSpPr>
            <a:spLocks noGrp="1" noChangeArrowheads="1"/>
          </p:cNvSpPr>
          <p:nvPr>
            <p:ph type="ctrTitle" idx="4294967295"/>
          </p:nvPr>
        </p:nvSpPr>
        <p:spPr>
          <a:xfrm>
            <a:off x="611188" y="403225"/>
            <a:ext cx="8075612" cy="1616075"/>
          </a:xfrm>
        </p:spPr>
        <p:txBody>
          <a:bodyPr rtlCol="0">
            <a:normAutofit fontScale="90000"/>
          </a:bodyPr>
          <a:lstStyle/>
          <a:p>
            <a:pPr algn="ctr" eaLnBrk="1" fontAlgn="auto" hangingPunct="1">
              <a:spcAft>
                <a:spcPts val="0"/>
              </a:spcAft>
              <a:defRPr/>
            </a:pPr>
            <a:br>
              <a:rPr lang="en-GB" altLang="it-IT" sz="4000" dirty="0"/>
            </a:br>
            <a:r>
              <a:rPr lang="en-GB" altLang="it-IT" sz="4000" dirty="0"/>
              <a:t>Workshop 4th</a:t>
            </a:r>
            <a:br>
              <a:rPr lang="en-GB" altLang="it-IT" sz="4000" dirty="0"/>
            </a:br>
            <a:r>
              <a:rPr lang="en-GB" altLang="it-IT" sz="4000" dirty="0"/>
              <a:t>Rome, October 28th, 2016</a:t>
            </a:r>
            <a:r>
              <a:rPr lang="en-GB" altLang="it-IT" sz="5400" dirty="0"/>
              <a:t> </a:t>
            </a:r>
            <a:endParaRPr lang="it-IT" altLang="it-IT" sz="5400" dirty="0"/>
          </a:p>
        </p:txBody>
      </p:sp>
      <p:pic>
        <p:nvPicPr>
          <p:cNvPr id="5" name="Immagine 4"/>
          <p:cNvPicPr>
            <a:picLocks noChangeAspect="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7455099" y="53630"/>
            <a:ext cx="1604764" cy="1471034"/>
          </a:xfrm>
          <a:prstGeom prst="rect">
            <a:avLst/>
          </a:prstGeom>
          <a:ln>
            <a:noFill/>
          </a:ln>
          <a:effectLst>
            <a:softEdge rad="112500"/>
          </a:effectLst>
        </p:spPr>
      </p:pic>
      <p:sp>
        <p:nvSpPr>
          <p:cNvPr id="96259" name="Rectangle 3"/>
          <p:cNvSpPr>
            <a:spLocks noGrp="1" noChangeArrowheads="1"/>
          </p:cNvSpPr>
          <p:nvPr>
            <p:ph type="subTitle" idx="4294967295"/>
          </p:nvPr>
        </p:nvSpPr>
        <p:spPr>
          <a:xfrm>
            <a:off x="1476375" y="3644900"/>
            <a:ext cx="7350125" cy="865188"/>
          </a:xfrm>
        </p:spPr>
        <p:txBody>
          <a:bodyPr/>
          <a:lstStyle/>
          <a:p>
            <a:pPr marL="0" indent="0" algn="ctr" eaLnBrk="1" hangingPunct="1">
              <a:lnSpc>
                <a:spcPct val="80000"/>
              </a:lnSpc>
              <a:buFont typeface="Wingdings" panose="05000000000000000000" pitchFamily="2" charset="2"/>
              <a:buNone/>
            </a:pPr>
            <a:r>
              <a:rPr lang="it-IT" altLang="it-IT" sz="2400" b="1"/>
              <a:t>By</a:t>
            </a:r>
          </a:p>
          <a:p>
            <a:pPr marL="0" indent="0" eaLnBrk="1" hangingPunct="1">
              <a:lnSpc>
                <a:spcPct val="80000"/>
              </a:lnSpc>
              <a:buFont typeface="Wingdings" panose="05000000000000000000" pitchFamily="2" charset="2"/>
              <a:buNone/>
            </a:pPr>
            <a:r>
              <a:rPr lang="it-IT" altLang="it-IT" sz="2400" b="1"/>
              <a:t>University of Rome Foro Italico ESTPORT Unit</a:t>
            </a:r>
          </a:p>
        </p:txBody>
      </p:sp>
      <p:pic>
        <p:nvPicPr>
          <p:cNvPr id="2" name="Immagin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1665" y="119266"/>
            <a:ext cx="2476500" cy="1095375"/>
          </a:xfrm>
          <a:prstGeom prst="rect">
            <a:avLst/>
          </a:prstGeom>
        </p:spPr>
      </p:pic>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96258"/>
                                        </p:tgtEl>
                                        <p:attrNameLst>
                                          <p:attrName>style.visibility</p:attrName>
                                        </p:attrNameLst>
                                      </p:cBhvr>
                                      <p:to>
                                        <p:strVal val="visible"/>
                                      </p:to>
                                    </p:set>
                                    <p:anim calcmode="lin" valueType="num">
                                      <p:cBhvr>
                                        <p:cTn id="7" dur="1000" fill="hold"/>
                                        <p:tgtEl>
                                          <p:spTgt spid="96258"/>
                                        </p:tgtEl>
                                        <p:attrNameLst>
                                          <p:attrName>ppt_w</p:attrName>
                                        </p:attrNameLst>
                                      </p:cBhvr>
                                      <p:tavLst>
                                        <p:tav tm="0">
                                          <p:val>
                                            <p:strVal val="#ppt_w+.3"/>
                                          </p:val>
                                        </p:tav>
                                        <p:tav tm="100000">
                                          <p:val>
                                            <p:strVal val="#ppt_w"/>
                                          </p:val>
                                        </p:tav>
                                      </p:tavLst>
                                    </p:anim>
                                    <p:anim calcmode="lin" valueType="num">
                                      <p:cBhvr>
                                        <p:cTn id="8" dur="1000" fill="hold"/>
                                        <p:tgtEl>
                                          <p:spTgt spid="96258"/>
                                        </p:tgtEl>
                                        <p:attrNameLst>
                                          <p:attrName>ppt_h</p:attrName>
                                        </p:attrNameLst>
                                      </p:cBhvr>
                                      <p:tavLst>
                                        <p:tav tm="0">
                                          <p:val>
                                            <p:strVal val="#ppt_h"/>
                                          </p:val>
                                        </p:tav>
                                        <p:tav tm="100000">
                                          <p:val>
                                            <p:strVal val="#ppt_h"/>
                                          </p:val>
                                        </p:tav>
                                      </p:tavLst>
                                    </p:anim>
                                    <p:animEffect transition="in" filter="fade">
                                      <p:cBhvr>
                                        <p:cTn id="9" dur="1000"/>
                                        <p:tgtEl>
                                          <p:spTgt spid="96258"/>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96259">
                                            <p:txEl>
                                              <p:pRg st="0" end="0"/>
                                            </p:txEl>
                                          </p:spTgt>
                                        </p:tgtEl>
                                        <p:attrNameLst>
                                          <p:attrName>style.visibility</p:attrName>
                                        </p:attrNameLst>
                                      </p:cBhvr>
                                      <p:to>
                                        <p:strVal val="visible"/>
                                      </p:to>
                                    </p:set>
                                    <p:anim calcmode="lin" valueType="num">
                                      <p:cBhvr>
                                        <p:cTn id="14" dur="1000" fill="hold"/>
                                        <p:tgtEl>
                                          <p:spTgt spid="96259">
                                            <p:txEl>
                                              <p:pRg st="0" end="0"/>
                                            </p:txEl>
                                          </p:spTgt>
                                        </p:tgtEl>
                                        <p:attrNameLst>
                                          <p:attrName>ppt_w</p:attrName>
                                        </p:attrNameLst>
                                      </p:cBhvr>
                                      <p:tavLst>
                                        <p:tav tm="0">
                                          <p:val>
                                            <p:strVal val="#ppt_w+.3"/>
                                          </p:val>
                                        </p:tav>
                                        <p:tav tm="100000">
                                          <p:val>
                                            <p:strVal val="#ppt_w"/>
                                          </p:val>
                                        </p:tav>
                                      </p:tavLst>
                                    </p:anim>
                                    <p:anim calcmode="lin" valueType="num">
                                      <p:cBhvr>
                                        <p:cTn id="15" dur="1000" fill="hold"/>
                                        <p:tgtEl>
                                          <p:spTgt spid="96259">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96259">
                                            <p:txEl>
                                              <p:pRg st="0" end="0"/>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0" presetClass="entr" presetSubtype="0" decel="100000" fill="hold" grpId="0" nodeType="clickEffect">
                                  <p:stCondLst>
                                    <p:cond delay="0"/>
                                  </p:stCondLst>
                                  <p:childTnLst>
                                    <p:set>
                                      <p:cBhvr>
                                        <p:cTn id="20" dur="1" fill="hold">
                                          <p:stCondLst>
                                            <p:cond delay="0"/>
                                          </p:stCondLst>
                                        </p:cTn>
                                        <p:tgtEl>
                                          <p:spTgt spid="96259">
                                            <p:txEl>
                                              <p:pRg st="1" end="1"/>
                                            </p:txEl>
                                          </p:spTgt>
                                        </p:tgtEl>
                                        <p:attrNameLst>
                                          <p:attrName>style.visibility</p:attrName>
                                        </p:attrNameLst>
                                      </p:cBhvr>
                                      <p:to>
                                        <p:strVal val="visible"/>
                                      </p:to>
                                    </p:set>
                                    <p:anim calcmode="lin" valueType="num">
                                      <p:cBhvr>
                                        <p:cTn id="21" dur="1000" fill="hold"/>
                                        <p:tgtEl>
                                          <p:spTgt spid="96259">
                                            <p:txEl>
                                              <p:pRg st="1" end="1"/>
                                            </p:txEl>
                                          </p:spTgt>
                                        </p:tgtEl>
                                        <p:attrNameLst>
                                          <p:attrName>ppt_w</p:attrName>
                                        </p:attrNameLst>
                                      </p:cBhvr>
                                      <p:tavLst>
                                        <p:tav tm="0">
                                          <p:val>
                                            <p:strVal val="#ppt_w+.3"/>
                                          </p:val>
                                        </p:tav>
                                        <p:tav tm="100000">
                                          <p:val>
                                            <p:strVal val="#ppt_w"/>
                                          </p:val>
                                        </p:tav>
                                      </p:tavLst>
                                    </p:anim>
                                    <p:anim calcmode="lin" valueType="num">
                                      <p:cBhvr>
                                        <p:cTn id="22" dur="1000" fill="hold"/>
                                        <p:tgtEl>
                                          <p:spTgt spid="96259">
                                            <p:txEl>
                                              <p:pRg st="1" end="1"/>
                                            </p:txEl>
                                          </p:spTgt>
                                        </p:tgtEl>
                                        <p:attrNameLst>
                                          <p:attrName>ppt_h</p:attrName>
                                        </p:attrNameLst>
                                      </p:cBhvr>
                                      <p:tavLst>
                                        <p:tav tm="0">
                                          <p:val>
                                            <p:strVal val="#ppt_h"/>
                                          </p:val>
                                        </p:tav>
                                        <p:tav tm="100000">
                                          <p:val>
                                            <p:strVal val="#ppt_h"/>
                                          </p:val>
                                        </p:tav>
                                      </p:tavLst>
                                    </p:anim>
                                    <p:animEffect transition="in" filter="fade">
                                      <p:cBhvr>
                                        <p:cTn id="23" dur="1000"/>
                                        <p:tgtEl>
                                          <p:spTgt spid="9625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58" grpId="0"/>
      <p:bldP spid="96259"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758825" y="1078169"/>
            <a:ext cx="8385175" cy="1431925"/>
          </a:xfrm>
        </p:spPr>
        <p:txBody>
          <a:bodyPr/>
          <a:lstStyle/>
          <a:p>
            <a:pPr eaLnBrk="1" hangingPunct="1"/>
            <a:r>
              <a:rPr lang="it-IT" altLang="it-IT" dirty="0" err="1"/>
              <a:t>Topic</a:t>
            </a:r>
            <a:r>
              <a:rPr lang="it-IT" altLang="it-IT" dirty="0"/>
              <a:t> of the 4th workshop</a:t>
            </a:r>
          </a:p>
        </p:txBody>
      </p:sp>
      <p:sp>
        <p:nvSpPr>
          <p:cNvPr id="5123" name="Rectangle 3"/>
          <p:cNvSpPr>
            <a:spLocks noGrp="1" noChangeArrowheads="1"/>
          </p:cNvSpPr>
          <p:nvPr>
            <p:ph type="body" idx="4294967295"/>
          </p:nvPr>
        </p:nvSpPr>
        <p:spPr>
          <a:xfrm>
            <a:off x="1136650" y="2738694"/>
            <a:ext cx="8007350" cy="4191000"/>
          </a:xfrm>
        </p:spPr>
        <p:txBody>
          <a:bodyPr/>
          <a:lstStyle/>
          <a:p>
            <a:pPr eaLnBrk="1" hangingPunct="1">
              <a:buFontTx/>
              <a:buChar char="•"/>
            </a:pPr>
            <a:r>
              <a:rPr lang="it-IT" altLang="it-IT" sz="3600" i="1" dirty="0"/>
              <a:t>An </a:t>
            </a:r>
            <a:r>
              <a:rPr lang="it-IT" altLang="it-IT" sz="3600" b="1" i="1" dirty="0">
                <a:solidFill>
                  <a:srgbClr val="FF0000"/>
                </a:solidFill>
              </a:rPr>
              <a:t>e-tutor</a:t>
            </a:r>
            <a:r>
              <a:rPr lang="it-IT" altLang="it-IT" sz="3600" b="1" i="1" dirty="0"/>
              <a:t> </a:t>
            </a:r>
            <a:r>
              <a:rPr lang="it-IT" altLang="it-IT" sz="3600" i="1" dirty="0"/>
              <a:t>for the </a:t>
            </a:r>
            <a:r>
              <a:rPr lang="it-IT" altLang="it-IT" sz="3600" b="1" i="1" dirty="0" err="1">
                <a:solidFill>
                  <a:srgbClr val="FF0000"/>
                </a:solidFill>
              </a:rPr>
              <a:t>lifelong</a:t>
            </a:r>
            <a:r>
              <a:rPr lang="it-IT" altLang="it-IT" sz="3600" b="1" i="1" dirty="0">
                <a:solidFill>
                  <a:srgbClr val="FF0000"/>
                </a:solidFill>
              </a:rPr>
              <a:t> </a:t>
            </a:r>
            <a:r>
              <a:rPr lang="it-IT" altLang="it-IT" sz="3600" b="1" i="1" dirty="0" err="1">
                <a:solidFill>
                  <a:srgbClr val="FF0000"/>
                </a:solidFill>
              </a:rPr>
              <a:t>learning</a:t>
            </a:r>
            <a:r>
              <a:rPr lang="it-IT" altLang="it-IT" sz="3600" b="1" i="1" dirty="0">
                <a:solidFill>
                  <a:srgbClr val="FF0000"/>
                </a:solidFill>
              </a:rPr>
              <a:t> </a:t>
            </a:r>
            <a:r>
              <a:rPr lang="it-IT" altLang="it-IT" sz="3600" i="1" dirty="0"/>
              <a:t>and the dual-career of the </a:t>
            </a:r>
            <a:r>
              <a:rPr lang="it-IT" altLang="it-IT" sz="3600" i="1" dirty="0" err="1"/>
              <a:t>student-athlete</a:t>
            </a:r>
            <a:r>
              <a:rPr lang="it-IT" altLang="it-IT" i="1" dirty="0"/>
              <a:t> </a:t>
            </a:r>
            <a:endParaRPr lang="it-IT" altLang="it-IT" dirty="0"/>
          </a:p>
          <a:p>
            <a:pPr eaLnBrk="1" hangingPunct="1">
              <a:buFontTx/>
              <a:buNone/>
            </a:pPr>
            <a:endParaRPr lang="en-US" altLang="it-IT" dirty="0"/>
          </a:p>
        </p:txBody>
      </p:sp>
      <p:pic>
        <p:nvPicPr>
          <p:cNvPr id="4" name="Immagine 3"/>
          <p:cNvPicPr>
            <a:picLocks noChangeAspect="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7046293" y="260648"/>
            <a:ext cx="1604764" cy="1471034"/>
          </a:xfrm>
          <a:prstGeom prst="rect">
            <a:avLst/>
          </a:prstGeom>
          <a:ln>
            <a:noFill/>
          </a:ln>
          <a:effectLst>
            <a:softEdge rad="112500"/>
          </a:effectLst>
        </p:spPr>
      </p:pic>
      <p:pic>
        <p:nvPicPr>
          <p:cNvPr id="5" name="Immagin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1665" y="119266"/>
            <a:ext cx="2476500" cy="109537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7380312" y="0"/>
            <a:ext cx="1604764" cy="1471034"/>
          </a:xfrm>
          <a:prstGeom prst="rect">
            <a:avLst/>
          </a:prstGeom>
          <a:ln>
            <a:noFill/>
          </a:ln>
          <a:effectLst>
            <a:softEdge rad="112500"/>
          </a:effectLst>
        </p:spPr>
      </p:pic>
      <p:sp>
        <p:nvSpPr>
          <p:cNvPr id="6147" name="Rectangle 2"/>
          <p:cNvSpPr>
            <a:spLocks noGrp="1" noRot="1" noChangeArrowheads="1"/>
          </p:cNvSpPr>
          <p:nvPr>
            <p:ph type="title"/>
          </p:nvPr>
        </p:nvSpPr>
        <p:spPr>
          <a:xfrm>
            <a:off x="467544" y="951309"/>
            <a:ext cx="7886700" cy="1325563"/>
          </a:xfrm>
        </p:spPr>
        <p:txBody>
          <a:bodyPr/>
          <a:lstStyle/>
          <a:p>
            <a:pPr eaLnBrk="1" hangingPunct="1"/>
            <a:r>
              <a:rPr lang="it-IT" altLang="it-IT" sz="4000" i="1" dirty="0" err="1"/>
              <a:t>We</a:t>
            </a:r>
            <a:r>
              <a:rPr lang="it-IT" altLang="it-IT" sz="4000" i="1" dirty="0"/>
              <a:t> </a:t>
            </a:r>
            <a:r>
              <a:rPr lang="it-IT" altLang="it-IT" sz="4000" i="1" dirty="0" err="1"/>
              <a:t>used</a:t>
            </a:r>
            <a:r>
              <a:rPr lang="it-IT" altLang="it-IT" sz="4000" i="1" dirty="0"/>
              <a:t> the </a:t>
            </a:r>
            <a:r>
              <a:rPr lang="it-IT" altLang="it-IT" sz="4000" i="1" dirty="0" err="1"/>
              <a:t>following</a:t>
            </a:r>
            <a:r>
              <a:rPr lang="it-IT" altLang="it-IT" sz="4000" i="1" dirty="0"/>
              <a:t> </a:t>
            </a:r>
            <a:r>
              <a:rPr lang="it-IT" altLang="it-IT" sz="4000" i="1" dirty="0" err="1"/>
              <a:t>two</a:t>
            </a:r>
            <a:r>
              <a:rPr lang="it-IT" altLang="it-IT" sz="4000" i="1" dirty="0"/>
              <a:t> </a:t>
            </a:r>
            <a:r>
              <a:rPr lang="it-IT" altLang="it-IT" sz="4000" i="1" dirty="0" err="1"/>
              <a:t>research</a:t>
            </a:r>
            <a:r>
              <a:rPr lang="it-IT" altLang="it-IT" sz="4000" i="1" dirty="0"/>
              <a:t> </a:t>
            </a:r>
            <a:r>
              <a:rPr lang="it-IT" altLang="it-IT" sz="4000" i="1" dirty="0" err="1"/>
              <a:t>questions</a:t>
            </a:r>
            <a:r>
              <a:rPr lang="it-IT" altLang="it-IT" sz="4000" i="1" dirty="0"/>
              <a:t> </a:t>
            </a:r>
            <a:r>
              <a:rPr lang="it-IT" altLang="it-IT" sz="4000" i="1" dirty="0" err="1"/>
              <a:t>as</a:t>
            </a:r>
            <a:r>
              <a:rPr lang="it-IT" altLang="it-IT" sz="4000" i="1" dirty="0"/>
              <a:t> a </a:t>
            </a:r>
            <a:r>
              <a:rPr lang="it-IT" altLang="it-IT" sz="4000" i="1" dirty="0" err="1"/>
              <a:t>starting</a:t>
            </a:r>
            <a:r>
              <a:rPr lang="it-IT" altLang="it-IT" sz="4000" i="1" dirty="0"/>
              <a:t> point</a:t>
            </a:r>
          </a:p>
        </p:txBody>
      </p:sp>
      <p:sp>
        <p:nvSpPr>
          <p:cNvPr id="6148" name="Rectangle 3"/>
          <p:cNvSpPr>
            <a:spLocks noGrp="1" noRot="1" noChangeArrowheads="1"/>
          </p:cNvSpPr>
          <p:nvPr>
            <p:ph idx="1"/>
          </p:nvPr>
        </p:nvSpPr>
        <p:spPr>
          <a:xfrm>
            <a:off x="628650" y="2276872"/>
            <a:ext cx="7886700" cy="4351338"/>
          </a:xfrm>
        </p:spPr>
        <p:txBody>
          <a:bodyPr/>
          <a:lstStyle/>
          <a:p>
            <a:pPr marL="514350" indent="-514350" eaLnBrk="1" hangingPunct="1">
              <a:buFont typeface="+mj-lt"/>
              <a:buAutoNum type="arabicPeriod"/>
            </a:pPr>
            <a:r>
              <a:rPr lang="it-IT" altLang="it-IT" sz="2800" dirty="0" err="1"/>
              <a:t>What</a:t>
            </a:r>
            <a:r>
              <a:rPr lang="it-IT" altLang="it-IT" sz="2800" dirty="0"/>
              <a:t> are the best e-</a:t>
            </a:r>
            <a:r>
              <a:rPr lang="it-IT" altLang="it-IT" sz="2800" dirty="0" err="1"/>
              <a:t>tools</a:t>
            </a:r>
            <a:r>
              <a:rPr lang="it-IT" altLang="it-IT" sz="2800" dirty="0"/>
              <a:t> </a:t>
            </a:r>
            <a:r>
              <a:rPr lang="it-IT" altLang="it-IT" sz="2800" dirty="0" err="1"/>
              <a:t>that</a:t>
            </a:r>
            <a:r>
              <a:rPr lang="it-IT" altLang="it-IT" sz="2800" dirty="0"/>
              <a:t> </a:t>
            </a:r>
            <a:r>
              <a:rPr lang="it-IT" altLang="it-IT" sz="2800" dirty="0" err="1"/>
              <a:t>we</a:t>
            </a:r>
            <a:r>
              <a:rPr lang="it-IT" altLang="it-IT" sz="2800" dirty="0"/>
              <a:t> can </a:t>
            </a:r>
            <a:r>
              <a:rPr lang="it-IT" altLang="it-IT" sz="2800" dirty="0" err="1"/>
              <a:t>utilize</a:t>
            </a:r>
            <a:r>
              <a:rPr lang="it-IT" altLang="it-IT" sz="2800" dirty="0"/>
              <a:t> to </a:t>
            </a:r>
            <a:r>
              <a:rPr lang="it-IT" altLang="it-IT" sz="2800" dirty="0" err="1"/>
              <a:t>mentor</a:t>
            </a:r>
            <a:r>
              <a:rPr lang="it-IT" altLang="it-IT" sz="2800" dirty="0"/>
              <a:t> </a:t>
            </a:r>
            <a:r>
              <a:rPr lang="it-IT" altLang="it-IT" sz="2800" dirty="0" err="1"/>
              <a:t>student-athletes</a:t>
            </a:r>
            <a:r>
              <a:rPr lang="it-IT" altLang="it-IT" sz="2800" dirty="0"/>
              <a:t> and </a:t>
            </a:r>
            <a:r>
              <a:rPr lang="it-IT" altLang="it-IT" sz="2800" dirty="0" err="1"/>
              <a:t>how</a:t>
            </a:r>
            <a:r>
              <a:rPr lang="it-IT" altLang="it-IT" sz="2800" dirty="0"/>
              <a:t> can </a:t>
            </a:r>
            <a:r>
              <a:rPr lang="it-IT" altLang="it-IT" sz="2800" dirty="0" err="1"/>
              <a:t>they</a:t>
            </a:r>
            <a:r>
              <a:rPr lang="it-IT" altLang="it-IT" sz="2800" dirty="0"/>
              <a:t> be </a:t>
            </a:r>
            <a:r>
              <a:rPr lang="it-IT" altLang="it-IT" sz="2800" dirty="0" err="1"/>
              <a:t>transformed</a:t>
            </a:r>
            <a:r>
              <a:rPr lang="it-IT" altLang="it-IT" sz="2800" dirty="0"/>
              <a:t> </a:t>
            </a:r>
            <a:r>
              <a:rPr lang="it-IT" altLang="it-IT" sz="2800" dirty="0" err="1"/>
              <a:t>into</a:t>
            </a:r>
            <a:r>
              <a:rPr lang="it-IT" altLang="it-IT" sz="2800" dirty="0"/>
              <a:t> </a:t>
            </a:r>
            <a:r>
              <a:rPr lang="it-IT" altLang="it-IT" sz="2800" dirty="0" err="1"/>
              <a:t>safe</a:t>
            </a:r>
            <a:r>
              <a:rPr lang="it-IT" altLang="it-IT" sz="2800" dirty="0"/>
              <a:t> and </a:t>
            </a:r>
            <a:r>
              <a:rPr lang="it-IT" altLang="it-IT" sz="2800" dirty="0" err="1"/>
              <a:t>effective</a:t>
            </a:r>
            <a:r>
              <a:rPr lang="it-IT" altLang="it-IT" sz="2800" dirty="0"/>
              <a:t> </a:t>
            </a:r>
            <a:r>
              <a:rPr lang="it-IT" altLang="it-IT" sz="2800" dirty="0" err="1"/>
              <a:t>lifelong</a:t>
            </a:r>
            <a:r>
              <a:rPr lang="it-IT" altLang="it-IT" sz="2800" dirty="0"/>
              <a:t> tutoring </a:t>
            </a:r>
            <a:r>
              <a:rPr lang="it-IT" altLang="it-IT" sz="2800" dirty="0" err="1"/>
              <a:t>environments</a:t>
            </a:r>
            <a:r>
              <a:rPr lang="it-IT" altLang="it-IT" sz="2800" dirty="0"/>
              <a:t> for </a:t>
            </a:r>
            <a:r>
              <a:rPr lang="it-IT" altLang="it-IT" sz="2800" dirty="0" err="1"/>
              <a:t>them</a:t>
            </a:r>
            <a:r>
              <a:rPr lang="it-IT" altLang="it-IT" sz="2800" dirty="0"/>
              <a:t>?</a:t>
            </a:r>
          </a:p>
          <a:p>
            <a:pPr marL="514350" indent="-514350" eaLnBrk="1" hangingPunct="1">
              <a:buFont typeface="+mj-lt"/>
              <a:buAutoNum type="arabicPeriod"/>
            </a:pPr>
            <a:endParaRPr lang="it-IT" altLang="it-IT" sz="2800" dirty="0"/>
          </a:p>
          <a:p>
            <a:pPr marL="514350" indent="-514350" eaLnBrk="1" hangingPunct="1">
              <a:buFont typeface="+mj-lt"/>
              <a:buAutoNum type="arabicPeriod"/>
            </a:pPr>
            <a:r>
              <a:rPr lang="it-IT" altLang="it-IT" sz="2800" dirty="0" err="1"/>
              <a:t>What</a:t>
            </a:r>
            <a:r>
              <a:rPr lang="it-IT" altLang="it-IT" sz="2800" dirty="0"/>
              <a:t> are the </a:t>
            </a:r>
            <a:r>
              <a:rPr lang="it-IT" altLang="it-IT" sz="2800" dirty="0" err="1"/>
              <a:t>advantages</a:t>
            </a:r>
            <a:r>
              <a:rPr lang="it-IT" altLang="it-IT" sz="2800" dirty="0"/>
              <a:t> and </a:t>
            </a:r>
            <a:r>
              <a:rPr lang="it-IT" altLang="it-IT" sz="2800" dirty="0" err="1"/>
              <a:t>disadvantages</a:t>
            </a:r>
            <a:r>
              <a:rPr lang="it-IT" altLang="it-IT" sz="2800" dirty="0"/>
              <a:t> of </a:t>
            </a:r>
            <a:r>
              <a:rPr lang="it-IT" altLang="it-IT" sz="2800" dirty="0" err="1"/>
              <a:t>utilizing</a:t>
            </a:r>
            <a:r>
              <a:rPr lang="it-IT" altLang="it-IT" sz="2800" dirty="0"/>
              <a:t> e-</a:t>
            </a:r>
            <a:r>
              <a:rPr lang="it-IT" altLang="it-IT" sz="2800" dirty="0" err="1"/>
              <a:t>tutorship</a:t>
            </a:r>
            <a:r>
              <a:rPr lang="it-IT" altLang="it-IT" sz="2800" dirty="0"/>
              <a:t> in </a:t>
            </a:r>
            <a:r>
              <a:rPr lang="it-IT" altLang="it-IT" sz="2800" dirty="0" err="1"/>
              <a:t>assisting</a:t>
            </a:r>
            <a:r>
              <a:rPr lang="it-IT" altLang="it-IT" sz="2800" dirty="0"/>
              <a:t> dual-career and post-career </a:t>
            </a:r>
            <a:r>
              <a:rPr lang="it-IT" altLang="it-IT" sz="2800" dirty="0" err="1"/>
              <a:t>student-athletes</a:t>
            </a:r>
            <a:r>
              <a:rPr lang="it-IT" altLang="it-IT" sz="2800" dirty="0"/>
              <a:t>?</a:t>
            </a:r>
          </a:p>
          <a:p>
            <a:pPr marL="514350" indent="-514350" eaLnBrk="1" hangingPunct="1">
              <a:buFont typeface="+mj-lt"/>
              <a:buAutoNum type="arabicPeriod"/>
            </a:pPr>
            <a:endParaRPr lang="it-IT" altLang="it-IT" sz="2800" dirty="0"/>
          </a:p>
        </p:txBody>
      </p:sp>
      <p:pic>
        <p:nvPicPr>
          <p:cNvPr id="5" name="Immagin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1665" y="119266"/>
            <a:ext cx="2476500" cy="109537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title"/>
          </p:nvPr>
        </p:nvSpPr>
        <p:spPr>
          <a:xfrm>
            <a:off x="990943" y="996165"/>
            <a:ext cx="6048672" cy="1222681"/>
          </a:xfrm>
        </p:spPr>
        <p:txBody>
          <a:bodyPr/>
          <a:lstStyle/>
          <a:p>
            <a:pPr eaLnBrk="1" hangingPunct="1"/>
            <a:r>
              <a:rPr lang="it-IT" altLang="it-IT" b="1" dirty="0" err="1"/>
              <a:t>Methods</a:t>
            </a:r>
            <a:r>
              <a:rPr lang="it-IT" altLang="it-IT" b="1" dirty="0"/>
              <a:t> </a:t>
            </a:r>
            <a:r>
              <a:rPr lang="it-IT" altLang="it-IT" b="1" dirty="0" err="1"/>
              <a:t>used</a:t>
            </a:r>
            <a:endParaRPr lang="it-IT" altLang="it-IT" b="1" dirty="0"/>
          </a:p>
        </p:txBody>
      </p:sp>
      <p:sp>
        <p:nvSpPr>
          <p:cNvPr id="7171" name="Rectangle 3"/>
          <p:cNvSpPr>
            <a:spLocks noGrp="1" noRot="1" noChangeArrowheads="1"/>
          </p:cNvSpPr>
          <p:nvPr>
            <p:ph idx="1"/>
          </p:nvPr>
        </p:nvSpPr>
        <p:spPr>
          <a:xfrm>
            <a:off x="838200" y="2330450"/>
            <a:ext cx="7812088" cy="3186113"/>
          </a:xfrm>
        </p:spPr>
        <p:txBody>
          <a:bodyPr/>
          <a:lstStyle/>
          <a:p>
            <a:pPr eaLnBrk="1" hangingPunct="1"/>
            <a:r>
              <a:rPr lang="it-IT" altLang="it-IT" sz="2800" b="1" dirty="0"/>
              <a:t>Focus </a:t>
            </a:r>
            <a:r>
              <a:rPr lang="it-IT" altLang="it-IT" sz="2800" b="1" dirty="0" err="1"/>
              <a:t>groups</a:t>
            </a:r>
            <a:endParaRPr lang="it-IT" altLang="it-IT" sz="2800" b="1" dirty="0"/>
          </a:p>
          <a:p>
            <a:pPr eaLnBrk="1" hangingPunct="1">
              <a:buFont typeface="Wingdings" panose="05000000000000000000" pitchFamily="2" charset="2"/>
              <a:buNone/>
            </a:pPr>
            <a:endParaRPr lang="it-IT" altLang="it-IT" sz="2800" dirty="0"/>
          </a:p>
          <a:p>
            <a:pPr eaLnBrk="1" hangingPunct="1">
              <a:buFont typeface="Wingdings" panose="05000000000000000000" pitchFamily="2" charset="2"/>
              <a:buNone/>
            </a:pPr>
            <a:r>
              <a:rPr lang="it-IT" altLang="it-IT" sz="2800" dirty="0"/>
              <a:t>…for </a:t>
            </a:r>
            <a:r>
              <a:rPr lang="it-IT" altLang="it-IT" sz="2800" dirty="0" err="1"/>
              <a:t>whom</a:t>
            </a:r>
            <a:r>
              <a:rPr lang="it-IT" altLang="it-IT" sz="2800" dirty="0"/>
              <a:t> </a:t>
            </a:r>
            <a:r>
              <a:rPr lang="it-IT" altLang="it-IT" sz="2800" dirty="0" err="1"/>
              <a:t>is</a:t>
            </a:r>
            <a:r>
              <a:rPr lang="it-IT" altLang="it-IT" sz="2800" dirty="0"/>
              <a:t> </a:t>
            </a:r>
            <a:r>
              <a:rPr lang="it-IT" altLang="it-IT" sz="2800" dirty="0" err="1"/>
              <a:t>not</a:t>
            </a:r>
            <a:r>
              <a:rPr lang="it-IT" altLang="it-IT" sz="2800" dirty="0"/>
              <a:t> </a:t>
            </a:r>
            <a:r>
              <a:rPr lang="it-IT" altLang="it-IT" sz="2800" dirty="0" err="1"/>
              <a:t>familiar</a:t>
            </a:r>
            <a:r>
              <a:rPr lang="it-IT" altLang="it-IT" sz="2800" dirty="0"/>
              <a:t> with the </a:t>
            </a:r>
            <a:r>
              <a:rPr lang="it-IT" altLang="it-IT" sz="2800" dirty="0" err="1"/>
              <a:t>methodology</a:t>
            </a:r>
            <a:endParaRPr lang="it-IT" altLang="it-IT" sz="2800" dirty="0"/>
          </a:p>
        </p:txBody>
      </p:sp>
      <p:pic>
        <p:nvPicPr>
          <p:cNvPr id="4" name="Immagine 3"/>
          <p:cNvPicPr>
            <a:picLocks noChangeAspect="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7046293" y="260648"/>
            <a:ext cx="1604764" cy="1471034"/>
          </a:xfrm>
          <a:prstGeom prst="rect">
            <a:avLst/>
          </a:prstGeom>
          <a:ln>
            <a:noFill/>
          </a:ln>
          <a:effectLst>
            <a:softEdge rad="112500"/>
          </a:effectLst>
        </p:spPr>
      </p:pic>
      <p:pic>
        <p:nvPicPr>
          <p:cNvPr id="5" name="Immagin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1665" y="119266"/>
            <a:ext cx="2476500" cy="1095375"/>
          </a:xfrm>
          <a:prstGeom prst="rect">
            <a:avLst/>
          </a:prstGeom>
        </p:spPr>
      </p:pic>
    </p:spTree>
    <p:extLst>
      <p:ext uri="{BB962C8B-B14F-4D97-AF65-F5344CB8AC3E}">
        <p14:creationId xmlns:p14="http://schemas.microsoft.com/office/powerpoint/2010/main" val="363509643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2000" fill="hold"/>
                                        <p:tgtEl>
                                          <p:spTgt spid="7171">
                                            <p:txEl>
                                              <p:pRg st="0" end="0"/>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Rot="1" noChangeArrowheads="1"/>
          </p:cNvSpPr>
          <p:nvPr>
            <p:ph type="title"/>
          </p:nvPr>
        </p:nvSpPr>
        <p:spPr>
          <a:xfrm>
            <a:off x="683568" y="766170"/>
            <a:ext cx="7886700" cy="1325563"/>
          </a:xfrm>
        </p:spPr>
        <p:txBody>
          <a:bodyPr/>
          <a:lstStyle/>
          <a:p>
            <a:pPr eaLnBrk="1" hangingPunct="1"/>
            <a:r>
              <a:rPr lang="it-IT" altLang="it-IT" b="1" dirty="0" err="1"/>
              <a:t>What</a:t>
            </a:r>
            <a:r>
              <a:rPr lang="it-IT" altLang="it-IT" b="1" dirty="0"/>
              <a:t> </a:t>
            </a:r>
            <a:r>
              <a:rPr lang="it-IT" altLang="it-IT" b="1" dirty="0" err="1"/>
              <a:t>is</a:t>
            </a:r>
            <a:r>
              <a:rPr lang="it-IT" altLang="it-IT" b="1" dirty="0"/>
              <a:t> a </a:t>
            </a:r>
            <a:r>
              <a:rPr lang="it-IT" altLang="it-IT" b="1" dirty="0">
                <a:solidFill>
                  <a:srgbClr val="FF0000"/>
                </a:solidFill>
              </a:rPr>
              <a:t>focus group</a:t>
            </a:r>
            <a:r>
              <a:rPr lang="it-IT" altLang="it-IT" b="1" dirty="0"/>
              <a:t>?</a:t>
            </a:r>
          </a:p>
        </p:txBody>
      </p:sp>
      <p:sp>
        <p:nvSpPr>
          <p:cNvPr id="8195" name="Rectangle 3"/>
          <p:cNvSpPr>
            <a:spLocks noGrp="1" noRot="1" noChangeArrowheads="1"/>
          </p:cNvSpPr>
          <p:nvPr>
            <p:ph idx="1"/>
          </p:nvPr>
        </p:nvSpPr>
        <p:spPr>
          <a:xfrm>
            <a:off x="838200" y="1905000"/>
            <a:ext cx="8007350" cy="4619625"/>
          </a:xfrm>
        </p:spPr>
        <p:txBody>
          <a:bodyPr/>
          <a:lstStyle/>
          <a:p>
            <a:pPr eaLnBrk="1" hangingPunct="1">
              <a:lnSpc>
                <a:spcPct val="80000"/>
              </a:lnSpc>
            </a:pPr>
            <a:endParaRPr lang="en-US" altLang="it-IT" sz="2000" dirty="0"/>
          </a:p>
          <a:p>
            <a:pPr eaLnBrk="1" hangingPunct="1">
              <a:lnSpc>
                <a:spcPct val="80000"/>
              </a:lnSpc>
            </a:pPr>
            <a:r>
              <a:rPr lang="en-US" altLang="it-IT" sz="2400" dirty="0"/>
              <a:t>A focus group is a form of qualitative research in which a group of people are asked about their perceptions, opinions, beliefs, and attitudes towards a product, service, concept, advertisement, idea, or packaging. Questions are asked in an interactive group setting where participants are free to talk with other group members. </a:t>
            </a:r>
          </a:p>
          <a:p>
            <a:pPr eaLnBrk="1" hangingPunct="1">
              <a:lnSpc>
                <a:spcPct val="80000"/>
              </a:lnSpc>
              <a:buFont typeface="Wingdings" panose="05000000000000000000" pitchFamily="2" charset="2"/>
              <a:buNone/>
            </a:pPr>
            <a:endParaRPr lang="en-US" altLang="it-IT" sz="2400" dirty="0"/>
          </a:p>
          <a:p>
            <a:pPr eaLnBrk="1" hangingPunct="1">
              <a:lnSpc>
                <a:spcPct val="80000"/>
              </a:lnSpc>
            </a:pPr>
            <a:r>
              <a:rPr lang="en-US" altLang="it-IT" sz="2400" dirty="0"/>
              <a:t>During this process, the researcher either takes notes or records the vital points he or she is getting from the group. Care should be noted to select members of the group carefully for effective and authoritative responses.</a:t>
            </a:r>
            <a:endParaRPr lang="it-IT" altLang="it-IT" sz="2400" dirty="0"/>
          </a:p>
        </p:txBody>
      </p:sp>
      <p:pic>
        <p:nvPicPr>
          <p:cNvPr id="4" name="Immagine 3"/>
          <p:cNvPicPr>
            <a:picLocks noChangeAspect="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7247246" y="219655"/>
            <a:ext cx="1604764" cy="1471034"/>
          </a:xfrm>
          <a:prstGeom prst="rect">
            <a:avLst/>
          </a:prstGeom>
          <a:ln>
            <a:noFill/>
          </a:ln>
          <a:effectLst>
            <a:softEdge rad="112500"/>
          </a:effectLst>
        </p:spPr>
      </p:pic>
      <p:pic>
        <p:nvPicPr>
          <p:cNvPr id="5" name="Immagin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1665" y="119266"/>
            <a:ext cx="2476500" cy="1095375"/>
          </a:xfrm>
          <a:prstGeom prst="rect">
            <a:avLst/>
          </a:prstGeom>
        </p:spPr>
      </p:pic>
    </p:spTree>
    <p:extLst>
      <p:ext uri="{BB962C8B-B14F-4D97-AF65-F5344CB8AC3E}">
        <p14:creationId xmlns:p14="http://schemas.microsoft.com/office/powerpoint/2010/main" val="373398854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grpId="0" nodeType="clickEffect">
                                  <p:stCondLst>
                                    <p:cond delay="0"/>
                                  </p:stCondLst>
                                  <p:childTnLst>
                                    <p:animClr clrSpc="rgb" dir="cw">
                                      <p:cBhvr override="childStyle">
                                        <p:cTn id="6" dur="2000" fill="hold"/>
                                        <p:tgtEl>
                                          <p:spTgt spid="8194"/>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5" name="Immagin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986463" y="4060825"/>
            <a:ext cx="3094037" cy="2760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3" name="Immagin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7788" y="4100513"/>
            <a:ext cx="2720975" cy="272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4" name="Immagine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022600" y="4002088"/>
            <a:ext cx="2803525" cy="280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18" name="Immagine 2"/>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9525" y="15875"/>
            <a:ext cx="2692400" cy="269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19" name="Immagine 5"/>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701925" y="15875"/>
            <a:ext cx="3598863" cy="269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Rectangle 2"/>
          <p:cNvSpPr>
            <a:spLocks noGrp="1" noRot="1" noChangeArrowheads="1"/>
          </p:cNvSpPr>
          <p:nvPr>
            <p:ph type="title"/>
          </p:nvPr>
        </p:nvSpPr>
        <p:spPr>
          <a:xfrm>
            <a:off x="236674" y="1214641"/>
            <a:ext cx="7729934" cy="836761"/>
          </a:xfrm>
        </p:spPr>
        <p:txBody>
          <a:bodyPr/>
          <a:lstStyle/>
          <a:p>
            <a:pPr eaLnBrk="1" hangingPunct="1"/>
            <a:r>
              <a:rPr lang="it-IT" altLang="it-IT" b="1" dirty="0" err="1">
                <a:solidFill>
                  <a:srgbClr val="FF0000"/>
                </a:solidFill>
                <a:effectLst>
                  <a:outerShdw blurRad="38100" dist="38100" dir="2700000" algn="tl">
                    <a:srgbClr val="000000">
                      <a:alpha val="43137"/>
                    </a:srgbClr>
                  </a:outerShdw>
                </a:effectLst>
              </a:rPr>
              <a:t>What</a:t>
            </a:r>
            <a:r>
              <a:rPr lang="it-IT" altLang="it-IT" b="1" dirty="0">
                <a:solidFill>
                  <a:srgbClr val="FF0000"/>
                </a:solidFill>
                <a:effectLst>
                  <a:outerShdw blurRad="38100" dist="38100" dir="2700000" algn="tl">
                    <a:srgbClr val="000000">
                      <a:alpha val="43137"/>
                    </a:srgbClr>
                  </a:outerShdw>
                </a:effectLst>
              </a:rPr>
              <a:t> </a:t>
            </a:r>
            <a:r>
              <a:rPr lang="it-IT" altLang="it-IT" b="1" dirty="0" err="1">
                <a:solidFill>
                  <a:srgbClr val="FF0000"/>
                </a:solidFill>
                <a:effectLst>
                  <a:outerShdw blurRad="38100" dist="38100" dir="2700000" algn="tl">
                    <a:srgbClr val="000000">
                      <a:alpha val="43137"/>
                    </a:srgbClr>
                  </a:outerShdw>
                </a:effectLst>
              </a:rPr>
              <a:t>emerged</a:t>
            </a:r>
            <a:r>
              <a:rPr lang="it-IT" altLang="it-IT" b="1" dirty="0">
                <a:solidFill>
                  <a:srgbClr val="FF0000"/>
                </a:solidFill>
                <a:effectLst>
                  <a:outerShdw blurRad="38100" dist="38100" dir="2700000" algn="tl">
                    <a:srgbClr val="000000">
                      <a:alpha val="43137"/>
                    </a:srgbClr>
                  </a:outerShdw>
                </a:effectLst>
              </a:rPr>
              <a:t> from </a:t>
            </a:r>
            <a:r>
              <a:rPr lang="it-IT" altLang="it-IT" b="1" dirty="0" err="1">
                <a:solidFill>
                  <a:srgbClr val="FF0000"/>
                </a:solidFill>
                <a:effectLst>
                  <a:outerShdw blurRad="38100" dist="38100" dir="2700000" algn="tl">
                    <a:srgbClr val="000000">
                      <a:alpha val="43137"/>
                    </a:srgbClr>
                  </a:outerShdw>
                </a:effectLst>
              </a:rPr>
              <a:t>our</a:t>
            </a:r>
            <a:r>
              <a:rPr lang="it-IT" altLang="it-IT" b="1" dirty="0">
                <a:solidFill>
                  <a:srgbClr val="FF0000"/>
                </a:solidFill>
                <a:effectLst>
                  <a:outerShdw blurRad="38100" dist="38100" dir="2700000" algn="tl">
                    <a:srgbClr val="000000">
                      <a:alpha val="43137"/>
                    </a:srgbClr>
                  </a:outerShdw>
                </a:effectLst>
              </a:rPr>
              <a:t> focus </a:t>
            </a:r>
            <a:r>
              <a:rPr lang="it-IT" altLang="it-IT" b="1" dirty="0" err="1">
                <a:solidFill>
                  <a:srgbClr val="FF0000"/>
                </a:solidFill>
                <a:effectLst>
                  <a:outerShdw blurRad="38100" dist="38100" dir="2700000" algn="tl">
                    <a:srgbClr val="000000">
                      <a:alpha val="43137"/>
                    </a:srgbClr>
                  </a:outerShdw>
                </a:effectLst>
              </a:rPr>
              <a:t>groups</a:t>
            </a:r>
            <a:r>
              <a:rPr lang="it-IT" altLang="it-IT" b="1" dirty="0">
                <a:solidFill>
                  <a:srgbClr val="FF0000"/>
                </a:solidFill>
                <a:effectLst>
                  <a:outerShdw blurRad="38100" dist="38100" dir="2700000" algn="tl">
                    <a:srgbClr val="000000">
                      <a:alpha val="43137"/>
                    </a:srgbClr>
                  </a:outerShdw>
                </a:effectLst>
              </a:rPr>
              <a:t>…</a:t>
            </a:r>
          </a:p>
        </p:txBody>
      </p:sp>
      <p:sp>
        <p:nvSpPr>
          <p:cNvPr id="9221" name="Rectangle 3"/>
          <p:cNvSpPr>
            <a:spLocks noGrp="1" noRot="1" noChangeArrowheads="1"/>
          </p:cNvSpPr>
          <p:nvPr>
            <p:ph idx="1"/>
          </p:nvPr>
        </p:nvSpPr>
        <p:spPr>
          <a:xfrm>
            <a:off x="232471" y="2069924"/>
            <a:ext cx="8515993" cy="2697157"/>
          </a:xfrm>
        </p:spPr>
        <p:txBody>
          <a:bodyPr/>
          <a:lstStyle/>
          <a:p>
            <a:pPr eaLnBrk="1" hangingPunct="1"/>
            <a:r>
              <a:rPr lang="en-GB" altLang="it-IT" sz="2400" b="1" dirty="0">
                <a:solidFill>
                  <a:srgbClr val="FF0000"/>
                </a:solidFill>
              </a:rPr>
              <a:t>What student athletes want is a system that helps them develop problem solving skills and to discover how to better understand things. </a:t>
            </a:r>
          </a:p>
          <a:p>
            <a:pPr eaLnBrk="1" hangingPunct="1"/>
            <a:r>
              <a:rPr lang="en-GB" altLang="it-IT" sz="2400" b="1" dirty="0">
                <a:solidFill>
                  <a:srgbClr val="FF0000"/>
                </a:solidFill>
              </a:rPr>
              <a:t>The system has also to inspire confidence and motivate them to learn autonomously and in a critical way </a:t>
            </a:r>
            <a:r>
              <a:rPr lang="en-GB" altLang="it-IT" sz="2400" dirty="0">
                <a:solidFill>
                  <a:srgbClr val="FF0000"/>
                </a:solidFill>
                <a:hlinkClick r:id="rId7"/>
              </a:rPr>
              <a:t>https://www.facebook.com/claforoitalico/?fref=ts</a:t>
            </a:r>
            <a:r>
              <a:rPr lang="en-GB" altLang="it-IT" sz="2400" dirty="0">
                <a:solidFill>
                  <a:srgbClr val="FF0000"/>
                </a:solidFill>
              </a:rPr>
              <a:t> </a:t>
            </a:r>
            <a:endParaRPr lang="it-IT" altLang="it-IT" sz="2400" dirty="0">
              <a:solidFill>
                <a:srgbClr val="FF0000"/>
              </a:solidFill>
            </a:endParaRPr>
          </a:p>
        </p:txBody>
      </p:sp>
      <p:pic>
        <p:nvPicPr>
          <p:cNvPr id="4" name="Immagine 3"/>
          <p:cNvPicPr>
            <a:picLocks noChangeAspect="1"/>
          </p:cNvPicPr>
          <p:nvPr/>
        </p:nvPicPr>
        <p:blipFill>
          <a:blip r:embed="rId8">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7380312" y="219655"/>
            <a:ext cx="1604764" cy="1471034"/>
          </a:xfrm>
          <a:prstGeom prst="rect">
            <a:avLst/>
          </a:prstGeom>
          <a:ln>
            <a:noFill/>
          </a:ln>
          <a:effectLst>
            <a:softEdge rad="112500"/>
          </a:effectLst>
        </p:spPr>
      </p:pic>
      <p:pic>
        <p:nvPicPr>
          <p:cNvPr id="10" name="Immagine 9"/>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31665" y="119266"/>
            <a:ext cx="2476500" cy="109537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rrowheads="1"/>
          </p:cNvSpPr>
          <p:nvPr>
            <p:ph type="title"/>
          </p:nvPr>
        </p:nvSpPr>
        <p:spPr>
          <a:xfrm>
            <a:off x="651065" y="681061"/>
            <a:ext cx="7886700" cy="1325563"/>
          </a:xfrm>
        </p:spPr>
        <p:txBody>
          <a:bodyPr/>
          <a:lstStyle/>
          <a:p>
            <a:pPr eaLnBrk="1" hangingPunct="1"/>
            <a:r>
              <a:rPr lang="it-IT" altLang="it-IT" b="1" dirty="0"/>
              <a:t>Virtual </a:t>
            </a:r>
            <a:r>
              <a:rPr lang="it-IT" altLang="it-IT" b="1" dirty="0" err="1"/>
              <a:t>environment</a:t>
            </a:r>
            <a:r>
              <a:rPr lang="it-IT" altLang="it-IT" b="1" dirty="0"/>
              <a:t> &amp; web 2.0</a:t>
            </a:r>
          </a:p>
        </p:txBody>
      </p:sp>
      <p:sp>
        <p:nvSpPr>
          <p:cNvPr id="10243" name="Rectangle 3"/>
          <p:cNvSpPr>
            <a:spLocks noGrp="1" noRot="1" noChangeArrowheads="1"/>
          </p:cNvSpPr>
          <p:nvPr>
            <p:ph idx="1"/>
          </p:nvPr>
        </p:nvSpPr>
        <p:spPr>
          <a:xfrm>
            <a:off x="628650" y="1758157"/>
            <a:ext cx="7886700" cy="4351338"/>
          </a:xfrm>
        </p:spPr>
        <p:txBody>
          <a:bodyPr/>
          <a:lstStyle/>
          <a:p>
            <a:pPr eaLnBrk="1" hangingPunct="1">
              <a:lnSpc>
                <a:spcPct val="80000"/>
              </a:lnSpc>
            </a:pPr>
            <a:r>
              <a:rPr lang="en-GB" altLang="it-IT" sz="2800" dirty="0"/>
              <a:t>Nowadays, virtual and networked environments based on the </a:t>
            </a:r>
            <a:r>
              <a:rPr lang="en-GB" altLang="it-IT" sz="2800" dirty="0">
                <a:solidFill>
                  <a:srgbClr val="FF0000"/>
                </a:solidFill>
              </a:rPr>
              <a:t>Web 2.0 technologies </a:t>
            </a:r>
            <a:r>
              <a:rPr lang="en-GB" altLang="it-IT" sz="2800" dirty="0"/>
              <a:t>can offer new and </a:t>
            </a:r>
            <a:r>
              <a:rPr lang="en-GB" altLang="it-IT" sz="2800" dirty="0">
                <a:solidFill>
                  <a:srgbClr val="FF0000"/>
                </a:solidFill>
              </a:rPr>
              <a:t>outstanding possibilities to better mentoring and tutoring student-athletes </a:t>
            </a:r>
            <a:r>
              <a:rPr lang="en-GB" altLang="it-IT" sz="2800" dirty="0"/>
              <a:t>who follow university courses.</a:t>
            </a:r>
          </a:p>
          <a:p>
            <a:pPr eaLnBrk="1" hangingPunct="1">
              <a:lnSpc>
                <a:spcPct val="80000"/>
              </a:lnSpc>
              <a:buFont typeface="Wingdings" panose="05000000000000000000" pitchFamily="2" charset="2"/>
              <a:buNone/>
            </a:pPr>
            <a:r>
              <a:rPr lang="en-GB" altLang="it-IT" sz="2800" dirty="0"/>
              <a:t> </a:t>
            </a:r>
          </a:p>
          <a:p>
            <a:pPr eaLnBrk="1" hangingPunct="1">
              <a:lnSpc>
                <a:spcPct val="80000"/>
              </a:lnSpc>
            </a:pPr>
            <a:r>
              <a:rPr lang="en-GB" altLang="it-IT" sz="2800" dirty="0">
                <a:solidFill>
                  <a:srgbClr val="FF0000"/>
                </a:solidFill>
              </a:rPr>
              <a:t>Online tutoring </a:t>
            </a:r>
            <a:r>
              <a:rPr lang="en-GB" altLang="it-IT" sz="2800" dirty="0"/>
              <a:t>is usually practised utilizing different approaches and methodologies. </a:t>
            </a:r>
          </a:p>
          <a:p>
            <a:pPr eaLnBrk="1" hangingPunct="1">
              <a:lnSpc>
                <a:spcPct val="80000"/>
              </a:lnSpc>
            </a:pPr>
            <a:endParaRPr lang="en-GB" altLang="it-IT" sz="2800" dirty="0"/>
          </a:p>
          <a:p>
            <a:pPr eaLnBrk="1" hangingPunct="1">
              <a:lnSpc>
                <a:spcPct val="80000"/>
              </a:lnSpc>
            </a:pPr>
            <a:r>
              <a:rPr lang="en-GB" altLang="it-IT" sz="2800" dirty="0"/>
              <a:t>Main online environments applied in tutorship of student-athletes tend to involve the utilization of VLE (Virtual Learning Environments) such as </a:t>
            </a:r>
            <a:r>
              <a:rPr lang="en-GB" altLang="it-IT" sz="2800" dirty="0">
                <a:solidFill>
                  <a:srgbClr val="FF0000"/>
                </a:solidFill>
              </a:rPr>
              <a:t>Moodle</a:t>
            </a:r>
            <a:r>
              <a:rPr lang="en-GB" altLang="it-IT" sz="2800" dirty="0"/>
              <a:t> and </a:t>
            </a:r>
            <a:r>
              <a:rPr lang="en-GB" altLang="it-IT" sz="2800" dirty="0">
                <a:solidFill>
                  <a:srgbClr val="FF0000"/>
                </a:solidFill>
              </a:rPr>
              <a:t>Blackboard</a:t>
            </a:r>
            <a:r>
              <a:rPr lang="en-GB" altLang="it-IT" sz="2800" dirty="0"/>
              <a:t>, or learning management systems. </a:t>
            </a:r>
            <a:endParaRPr lang="it-IT" altLang="it-IT" sz="2800" dirty="0"/>
          </a:p>
        </p:txBody>
      </p:sp>
      <p:pic>
        <p:nvPicPr>
          <p:cNvPr id="4" name="Immagine 3"/>
          <p:cNvPicPr>
            <a:picLocks noChangeAspect="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7236296" y="287123"/>
            <a:ext cx="1604764" cy="1471034"/>
          </a:xfrm>
          <a:prstGeom prst="rect">
            <a:avLst/>
          </a:prstGeom>
          <a:ln>
            <a:noFill/>
          </a:ln>
          <a:effectLst>
            <a:softEdge rad="112500"/>
          </a:effectLst>
        </p:spPr>
      </p:pic>
      <p:pic>
        <p:nvPicPr>
          <p:cNvPr id="5" name="Immagin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1665" y="119266"/>
            <a:ext cx="2476500" cy="109537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rrowheads="1"/>
          </p:cNvSpPr>
          <p:nvPr>
            <p:ph type="title"/>
          </p:nvPr>
        </p:nvSpPr>
        <p:spPr/>
        <p:txBody>
          <a:bodyPr/>
          <a:lstStyle/>
          <a:p>
            <a:pPr eaLnBrk="1" hangingPunct="1"/>
            <a:endParaRPr lang="it-IT" altLang="it-IT"/>
          </a:p>
        </p:txBody>
      </p:sp>
      <p:sp>
        <p:nvSpPr>
          <p:cNvPr id="11267" name="Rectangle 3"/>
          <p:cNvSpPr>
            <a:spLocks noGrp="1" noRot="1" noChangeArrowheads="1"/>
          </p:cNvSpPr>
          <p:nvPr>
            <p:ph idx="1"/>
          </p:nvPr>
        </p:nvSpPr>
        <p:spPr>
          <a:xfrm>
            <a:off x="1116013" y="1905000"/>
            <a:ext cx="7729537" cy="3611563"/>
          </a:xfrm>
        </p:spPr>
        <p:txBody>
          <a:bodyPr/>
          <a:lstStyle/>
          <a:p>
            <a:pPr eaLnBrk="1" hangingPunct="1"/>
            <a:r>
              <a:rPr lang="en-US" altLang="it-IT" sz="2800" dirty="0"/>
              <a:t>The ongoing evolution of Web 2.0 technologies and of learning methodologies have made the process of online tutoring more accessible, friendly and easier to be carried out. This process seems to perfectly match the characteristics of the specific tutoring and mentoring for student-athletes.</a:t>
            </a:r>
          </a:p>
          <a:p>
            <a:pPr eaLnBrk="1" hangingPunct="1"/>
            <a:endParaRPr lang="it-IT" altLang="it-IT" sz="2800" dirty="0"/>
          </a:p>
        </p:txBody>
      </p:sp>
      <p:pic>
        <p:nvPicPr>
          <p:cNvPr id="4" name="Immagine 3"/>
          <p:cNvPicPr>
            <a:picLocks noChangeAspect="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7046293" y="260648"/>
            <a:ext cx="1604764" cy="1471034"/>
          </a:xfrm>
          <a:prstGeom prst="rect">
            <a:avLst/>
          </a:prstGeom>
          <a:ln>
            <a:noFill/>
          </a:ln>
          <a:effectLst>
            <a:softEdge rad="112500"/>
          </a:effectLst>
        </p:spPr>
      </p:pic>
      <p:pic>
        <p:nvPicPr>
          <p:cNvPr id="5" name="Immagin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1665" y="119266"/>
            <a:ext cx="2476500" cy="1095375"/>
          </a:xfrm>
          <a:prstGeom prst="rect">
            <a:avLst/>
          </a:prstGeom>
        </p:spPr>
      </p:pic>
    </p:spTree>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6915</TotalTime>
  <Words>708</Words>
  <Application>Microsoft Office PowerPoint</Application>
  <PresentationFormat>Presentazione su schermo (4:3)</PresentationFormat>
  <Paragraphs>51</Paragraphs>
  <Slides>16</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16</vt:i4>
      </vt:variant>
    </vt:vector>
  </HeadingPairs>
  <TitlesOfParts>
    <vt:vector size="21" baseType="lpstr">
      <vt:lpstr>Arial</vt:lpstr>
      <vt:lpstr>Calibri</vt:lpstr>
      <vt:lpstr>Calibri Light</vt:lpstr>
      <vt:lpstr>Wingdings</vt:lpstr>
      <vt:lpstr>Tema di Office</vt:lpstr>
      <vt:lpstr>Presentazione standard di PowerPoint</vt:lpstr>
      <vt:lpstr> Workshop 4th Rome, October 28th, 2016 </vt:lpstr>
      <vt:lpstr>Topic of the 4th workshop</vt:lpstr>
      <vt:lpstr>We used the following two research questions as a starting point</vt:lpstr>
      <vt:lpstr>Methods used</vt:lpstr>
      <vt:lpstr>What is a focus group?</vt:lpstr>
      <vt:lpstr>What emerged from our focus groups…</vt:lpstr>
      <vt:lpstr>Virtual environment &amp; web 2.0</vt:lpstr>
      <vt:lpstr>Presentazione standard di PowerPoint</vt:lpstr>
      <vt:lpstr>Online tutoring</vt:lpstr>
      <vt:lpstr>We have asked our student-athlets…</vt:lpstr>
      <vt:lpstr>Sample= 29 students tutored by DUCASTUN</vt:lpstr>
      <vt:lpstr>Presentazione standard di PowerPoint</vt:lpstr>
      <vt:lpstr>E-tutoring tools S-As have preferred more</vt:lpstr>
      <vt:lpstr>Conclusions</vt:lpstr>
      <vt:lpstr>Conclusive remarks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emanuele</dc:creator>
  <cp:lastModifiedBy>Fazio Alessandra</cp:lastModifiedBy>
  <cp:revision>613</cp:revision>
  <dcterms:created xsi:type="dcterms:W3CDTF">2009-08-07T22:52:52Z</dcterms:created>
  <dcterms:modified xsi:type="dcterms:W3CDTF">2017-03-02T06:01:28Z</dcterms:modified>
</cp:coreProperties>
</file>