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5" r:id="rId1"/>
    <p:sldMasterId id="2147484077" r:id="rId2"/>
    <p:sldMasterId id="2147484094" r:id="rId3"/>
    <p:sldMasterId id="2147484111" r:id="rId4"/>
  </p:sldMasterIdLst>
  <p:notesMasterIdLst>
    <p:notesMasterId r:id="rId22"/>
  </p:notesMasterIdLst>
  <p:handoutMasterIdLst>
    <p:handoutMasterId r:id="rId23"/>
  </p:handoutMasterIdLst>
  <p:sldIdLst>
    <p:sldId id="279" r:id="rId5"/>
    <p:sldId id="332" r:id="rId6"/>
    <p:sldId id="326" r:id="rId7"/>
    <p:sldId id="320" r:id="rId8"/>
    <p:sldId id="322" r:id="rId9"/>
    <p:sldId id="327" r:id="rId10"/>
    <p:sldId id="321" r:id="rId11"/>
    <p:sldId id="323" r:id="rId12"/>
    <p:sldId id="324" r:id="rId13"/>
    <p:sldId id="325" r:id="rId14"/>
    <p:sldId id="329" r:id="rId15"/>
    <p:sldId id="330" r:id="rId16"/>
    <p:sldId id="333" r:id="rId17"/>
    <p:sldId id="334" r:id="rId18"/>
    <p:sldId id="328" r:id="rId19"/>
    <p:sldId id="311" r:id="rId20"/>
    <p:sldId id="33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CD25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576" autoAdjust="0"/>
    <p:restoredTop sz="94660" autoAdjust="0"/>
  </p:normalViewPr>
  <p:slideViewPr>
    <p:cSldViewPr snapToGrid="0">
      <p:cViewPr varScale="1">
        <p:scale>
          <a:sx n="116" d="100"/>
          <a:sy n="116" d="100"/>
        </p:scale>
        <p:origin x="816" y="10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56" d="100"/>
          <a:sy n="56" d="100"/>
        </p:scale>
        <p:origin x="-288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C33E5C8-38D7-4BC5-84CF-D1796A01F525}" type="datetimeFigureOut">
              <a:rPr lang="en-GB" smtClean="0"/>
              <a:t>24/01/2017</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8456A46-708F-4CB8-AA37-25D762ED3848}" type="slidenum">
              <a:rPr lang="en-GB" smtClean="0"/>
              <a:t>‹#›</a:t>
            </a:fld>
            <a:endParaRPr lang="en-GB"/>
          </a:p>
        </p:txBody>
      </p:sp>
    </p:spTree>
    <p:extLst>
      <p:ext uri="{BB962C8B-B14F-4D97-AF65-F5344CB8AC3E}">
        <p14:creationId xmlns:p14="http://schemas.microsoft.com/office/powerpoint/2010/main" val="39200664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88E9BD-44C7-4220-8F96-11C6C1A59C61}" type="datetimeFigureOut">
              <a:rPr lang="en-GB" smtClean="0"/>
              <a:t>24/01/2017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ABEA7F-1314-4364-ABB6-A8D47C25BF7E}" type="slidenum">
              <a:rPr lang="en-GB" smtClean="0"/>
              <a:t>‹#›</a:t>
            </a:fld>
            <a:endParaRPr lang="en-GB"/>
          </a:p>
        </p:txBody>
      </p:sp>
    </p:spTree>
    <p:extLst>
      <p:ext uri="{BB962C8B-B14F-4D97-AF65-F5344CB8AC3E}">
        <p14:creationId xmlns:p14="http://schemas.microsoft.com/office/powerpoint/2010/main" val="2737100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5A98F3F-4448-419A-B9FE-B55D832EF67E}" type="datetimeFigureOut">
              <a:rPr lang="en-GB" smtClean="0"/>
              <a:t>24/01/2017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418F93-2288-47BF-B1B5-FD23F3F05344}" type="slidenum">
              <a:rPr lang="en-GB" smtClean="0"/>
              <a:t>‹#›</a:t>
            </a:fld>
            <a:endParaRPr lang="en-GB"/>
          </a:p>
        </p:txBody>
      </p:sp>
    </p:spTree>
    <p:extLst>
      <p:ext uri="{BB962C8B-B14F-4D97-AF65-F5344CB8AC3E}">
        <p14:creationId xmlns:p14="http://schemas.microsoft.com/office/powerpoint/2010/main" val="24402617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A98F3F-4448-419A-B9FE-B55D832EF67E}" type="datetimeFigureOut">
              <a:rPr lang="en-GB" smtClean="0"/>
              <a:t>24/01/2017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418F93-2288-47BF-B1B5-FD23F3F05344}" type="slidenum">
              <a:rPr lang="en-GB" smtClean="0"/>
              <a:t>‹#›</a:t>
            </a:fld>
            <a:endParaRPr lang="en-GB"/>
          </a:p>
        </p:txBody>
      </p:sp>
    </p:spTree>
    <p:extLst>
      <p:ext uri="{BB962C8B-B14F-4D97-AF65-F5344CB8AC3E}">
        <p14:creationId xmlns:p14="http://schemas.microsoft.com/office/powerpoint/2010/main" val="1216966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A98F3F-4448-419A-B9FE-B55D832EF67E}" type="datetimeFigureOut">
              <a:rPr lang="en-GB" smtClean="0"/>
              <a:t>24/01/2017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418F93-2288-47BF-B1B5-FD23F3F05344}" type="slidenum">
              <a:rPr lang="en-GB" smtClean="0"/>
              <a:t>‹#›</a:t>
            </a:fld>
            <a:endParaRPr lang="en-GB"/>
          </a:p>
        </p:txBody>
      </p:sp>
    </p:spTree>
    <p:extLst>
      <p:ext uri="{BB962C8B-B14F-4D97-AF65-F5344CB8AC3E}">
        <p14:creationId xmlns:p14="http://schemas.microsoft.com/office/powerpoint/2010/main" val="31546085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7546060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46746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730565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30922874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478799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458753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649276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441683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A98F3F-4448-419A-B9FE-B55D832EF67E}" type="datetimeFigureOut">
              <a:rPr lang="en-GB" smtClean="0"/>
              <a:t>24/01/2017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418F93-2288-47BF-B1B5-FD23F3F05344}" type="slidenum">
              <a:rPr lang="en-GB" smtClean="0"/>
              <a:t>‹#›</a:t>
            </a:fld>
            <a:endParaRPr lang="en-GB"/>
          </a:p>
        </p:txBody>
      </p:sp>
    </p:spTree>
    <p:extLst>
      <p:ext uri="{BB962C8B-B14F-4D97-AF65-F5344CB8AC3E}">
        <p14:creationId xmlns:p14="http://schemas.microsoft.com/office/powerpoint/2010/main" val="14864131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1/24/2017</a:t>
            </a:fld>
            <a:endParaRPr lang="en-US" dirty="0"/>
          </a:p>
        </p:txBody>
      </p:sp>
    </p:spTree>
    <p:extLst>
      <p:ext uri="{BB962C8B-B14F-4D97-AF65-F5344CB8AC3E}">
        <p14:creationId xmlns:p14="http://schemas.microsoft.com/office/powerpoint/2010/main" val="22653779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760379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513985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24526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682298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472433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17472106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9912431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04794092"/>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46247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A98F3F-4448-419A-B9FE-B55D832EF67E}" type="datetimeFigureOut">
              <a:rPr lang="en-GB" smtClean="0"/>
              <a:t>24/01/2017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418F93-2288-47BF-B1B5-FD23F3F05344}" type="slidenum">
              <a:rPr lang="en-GB" smtClean="0"/>
              <a:t>‹#›</a:t>
            </a:fld>
            <a:endParaRPr lang="en-GB"/>
          </a:p>
        </p:txBody>
      </p:sp>
    </p:spTree>
    <p:extLst>
      <p:ext uri="{BB962C8B-B14F-4D97-AF65-F5344CB8AC3E}">
        <p14:creationId xmlns:p14="http://schemas.microsoft.com/office/powerpoint/2010/main" val="26244054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261383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33081442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802283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759799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152583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7854766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1/24/2017</a:t>
            </a:fld>
            <a:endParaRPr lang="en-US" dirty="0"/>
          </a:p>
        </p:txBody>
      </p:sp>
    </p:spTree>
    <p:extLst>
      <p:ext uri="{BB962C8B-B14F-4D97-AF65-F5344CB8AC3E}">
        <p14:creationId xmlns:p14="http://schemas.microsoft.com/office/powerpoint/2010/main" val="381325938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3861477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9945336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26228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5A98F3F-4448-419A-B9FE-B55D832EF67E}" type="datetimeFigureOut">
              <a:rPr lang="en-GB" smtClean="0"/>
              <a:t>24/01/2017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418F93-2288-47BF-B1B5-FD23F3F05344}" type="slidenum">
              <a:rPr lang="en-GB" smtClean="0"/>
              <a:t>‹#›</a:t>
            </a:fld>
            <a:endParaRPr lang="en-GB"/>
          </a:p>
        </p:txBody>
      </p:sp>
    </p:spTree>
    <p:extLst>
      <p:ext uri="{BB962C8B-B14F-4D97-AF65-F5344CB8AC3E}">
        <p14:creationId xmlns:p14="http://schemas.microsoft.com/office/powerpoint/2010/main" val="34616442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3521886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9031409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3707360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41129058"/>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5469790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63633808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69329010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extLst>
      <p:ext uri="{BB962C8B-B14F-4D97-AF65-F5344CB8AC3E}">
        <p14:creationId xmlns:p14="http://schemas.microsoft.com/office/powerpoint/2010/main" val="41352657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69393702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897411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5A98F3F-4448-419A-B9FE-B55D832EF67E}" type="datetimeFigureOut">
              <a:rPr lang="en-GB" smtClean="0"/>
              <a:t>24/01/2017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5418F93-2288-47BF-B1B5-FD23F3F05344}" type="slidenum">
              <a:rPr lang="en-GB" smtClean="0"/>
              <a:t>‹#›</a:t>
            </a:fld>
            <a:endParaRPr lang="en-GB"/>
          </a:p>
        </p:txBody>
      </p:sp>
    </p:spTree>
    <p:extLst>
      <p:ext uri="{BB962C8B-B14F-4D97-AF65-F5344CB8AC3E}">
        <p14:creationId xmlns:p14="http://schemas.microsoft.com/office/powerpoint/2010/main" val="302587253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83214838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extLst>
      <p:ext uri="{BB962C8B-B14F-4D97-AF65-F5344CB8AC3E}">
        <p14:creationId xmlns:p14="http://schemas.microsoft.com/office/powerpoint/2010/main" val="388235230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15925292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12196060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9123828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61827665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8939270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26390359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extLst>
      <p:ext uri="{BB962C8B-B14F-4D97-AF65-F5344CB8AC3E}">
        <p14:creationId xmlns:p14="http://schemas.microsoft.com/office/powerpoint/2010/main" val="341756905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01717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5A98F3F-4448-419A-B9FE-B55D832EF67E}" type="datetimeFigureOut">
              <a:rPr lang="en-GB" smtClean="0"/>
              <a:t>24/01/2017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5418F93-2288-47BF-B1B5-FD23F3F05344}" type="slidenum">
              <a:rPr lang="en-GB" smtClean="0"/>
              <a:t>‹#›</a:t>
            </a:fld>
            <a:endParaRPr lang="en-GB"/>
          </a:p>
        </p:txBody>
      </p:sp>
    </p:spTree>
    <p:extLst>
      <p:ext uri="{BB962C8B-B14F-4D97-AF65-F5344CB8AC3E}">
        <p14:creationId xmlns:p14="http://schemas.microsoft.com/office/powerpoint/2010/main" val="32960373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A98F3F-4448-419A-B9FE-B55D832EF67E}" type="datetimeFigureOut">
              <a:rPr lang="en-GB" smtClean="0"/>
              <a:t>24/01/2017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5418F93-2288-47BF-B1B5-FD23F3F05344}" type="slidenum">
              <a:rPr lang="en-GB" smtClean="0"/>
              <a:t>‹#›</a:t>
            </a:fld>
            <a:endParaRPr lang="en-GB"/>
          </a:p>
        </p:txBody>
      </p:sp>
    </p:spTree>
    <p:extLst>
      <p:ext uri="{BB962C8B-B14F-4D97-AF65-F5344CB8AC3E}">
        <p14:creationId xmlns:p14="http://schemas.microsoft.com/office/powerpoint/2010/main" val="2766186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A98F3F-4448-419A-B9FE-B55D832EF67E}" type="datetimeFigureOut">
              <a:rPr lang="en-GB" smtClean="0"/>
              <a:t>24/01/2017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418F93-2288-47BF-B1B5-FD23F3F05344}" type="slidenum">
              <a:rPr lang="en-GB" smtClean="0"/>
              <a:t>‹#›</a:t>
            </a:fld>
            <a:endParaRPr lang="en-GB"/>
          </a:p>
        </p:txBody>
      </p:sp>
    </p:spTree>
    <p:extLst>
      <p:ext uri="{BB962C8B-B14F-4D97-AF65-F5344CB8AC3E}">
        <p14:creationId xmlns:p14="http://schemas.microsoft.com/office/powerpoint/2010/main" val="490259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A98F3F-4448-419A-B9FE-B55D832EF67E}" type="datetimeFigureOut">
              <a:rPr lang="en-GB" smtClean="0"/>
              <a:t>24/01/2017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418F93-2288-47BF-B1B5-FD23F3F05344}" type="slidenum">
              <a:rPr lang="en-GB" smtClean="0"/>
              <a:t>‹#›</a:t>
            </a:fld>
            <a:endParaRPr lang="en-GB"/>
          </a:p>
        </p:txBody>
      </p:sp>
    </p:spTree>
    <p:extLst>
      <p:ext uri="{BB962C8B-B14F-4D97-AF65-F5344CB8AC3E}">
        <p14:creationId xmlns:p14="http://schemas.microsoft.com/office/powerpoint/2010/main" val="2584460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theme" Target="../theme/theme3.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theme" Target="../theme/theme4.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A98F3F-4448-419A-B9FE-B55D832EF67E}" type="datetimeFigureOut">
              <a:rPr lang="en-GB" smtClean="0"/>
              <a:t>24/01/2017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418F93-2288-47BF-B1B5-FD23F3F05344}" type="slidenum">
              <a:rPr lang="en-GB" smtClean="0"/>
              <a:t>‹#›</a:t>
            </a:fld>
            <a:endParaRPr lang="en-GB"/>
          </a:p>
        </p:txBody>
      </p:sp>
    </p:spTree>
    <p:extLst>
      <p:ext uri="{BB962C8B-B14F-4D97-AF65-F5344CB8AC3E}">
        <p14:creationId xmlns:p14="http://schemas.microsoft.com/office/powerpoint/2010/main" val="2063905338"/>
      </p:ext>
    </p:extLst>
  </p:cSld>
  <p:clrMap bg1="lt1" tx1="dk1" bg2="lt2" tx2="dk2" accent1="accent1" accent2="accent2" accent3="accent3" accent4="accent4" accent5="accent5" accent6="accent6" hlink="hlink" folHlink="folHlink"/>
  <p:sldLayoutIdLst>
    <p:sldLayoutId id="2147484066" r:id="rId1"/>
    <p:sldLayoutId id="2147484067" r:id="rId2"/>
    <p:sldLayoutId id="2147484068" r:id="rId3"/>
    <p:sldLayoutId id="2147484069" r:id="rId4"/>
    <p:sldLayoutId id="2147484070" r:id="rId5"/>
    <p:sldLayoutId id="2147484071" r:id="rId6"/>
    <p:sldLayoutId id="2147484072" r:id="rId7"/>
    <p:sldLayoutId id="2147484073" r:id="rId8"/>
    <p:sldLayoutId id="2147484074" r:id="rId9"/>
    <p:sldLayoutId id="2147484075" r:id="rId10"/>
    <p:sldLayoutId id="21474840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1/24/2017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7" name="Picture 6"/>
          <p:cNvPicPr>
            <a:picLocks noChangeAspect="1"/>
          </p:cNvPicPr>
          <p:nvPr userDrawn="1"/>
        </p:nvPicPr>
        <p:blipFill>
          <a:blip r:embed="rId18"/>
          <a:stretch>
            <a:fillRect/>
          </a:stretch>
        </p:blipFill>
        <p:spPr>
          <a:xfrm>
            <a:off x="9759195" y="271242"/>
            <a:ext cx="2353260" cy="676715"/>
          </a:xfrm>
          <a:prstGeom prst="rect">
            <a:avLst/>
          </a:prstGeom>
        </p:spPr>
      </p:pic>
    </p:spTree>
    <p:extLst>
      <p:ext uri="{BB962C8B-B14F-4D97-AF65-F5344CB8AC3E}">
        <p14:creationId xmlns:p14="http://schemas.microsoft.com/office/powerpoint/2010/main" val="1953063185"/>
      </p:ext>
    </p:extLst>
  </p:cSld>
  <p:clrMap bg1="lt1" tx1="dk1" bg2="lt2" tx2="dk2" accent1="accent1" accent2="accent2" accent3="accent3" accent4="accent4" accent5="accent5" accent6="accent6" hlink="hlink" folHlink="folHlink"/>
  <p:sldLayoutIdLst>
    <p:sldLayoutId id="2147484078" r:id="rId1"/>
    <p:sldLayoutId id="2147484079" r:id="rId2"/>
    <p:sldLayoutId id="2147484080" r:id="rId3"/>
    <p:sldLayoutId id="2147484081" r:id="rId4"/>
    <p:sldLayoutId id="2147484082" r:id="rId5"/>
    <p:sldLayoutId id="2147484083" r:id="rId6"/>
    <p:sldLayoutId id="2147484084" r:id="rId7"/>
    <p:sldLayoutId id="2147484085" r:id="rId8"/>
    <p:sldLayoutId id="2147484086" r:id="rId9"/>
    <p:sldLayoutId id="2147484087" r:id="rId10"/>
    <p:sldLayoutId id="2147484088" r:id="rId11"/>
    <p:sldLayoutId id="2147484089" r:id="rId12"/>
    <p:sldLayoutId id="2147484090" r:id="rId13"/>
    <p:sldLayoutId id="2147484091" r:id="rId14"/>
    <p:sldLayoutId id="2147484092" r:id="rId15"/>
    <p:sldLayoutId id="2147484093" r:id="rId16"/>
  </p:sldLayoutIdLst>
  <p:timing>
    <p:tnLst>
      <p:par>
        <p:cTn id="1" dur="indefinite" restart="never" nodeType="tmRoot"/>
      </p:par>
    </p:tnLst>
  </p:timing>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1/24/2017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7752102"/>
      </p:ext>
    </p:extLst>
  </p:cSld>
  <p:clrMap bg1="lt1" tx1="dk1" bg2="lt2" tx2="dk2" accent1="accent1" accent2="accent2" accent3="accent3" accent4="accent4" accent5="accent5" accent6="accent6" hlink="hlink" folHlink="folHlink"/>
  <p:sldLayoutIdLst>
    <p:sldLayoutId id="2147484095" r:id="rId1"/>
    <p:sldLayoutId id="2147484096" r:id="rId2"/>
    <p:sldLayoutId id="2147484097" r:id="rId3"/>
    <p:sldLayoutId id="2147484098" r:id="rId4"/>
    <p:sldLayoutId id="2147484099" r:id="rId5"/>
    <p:sldLayoutId id="2147484100" r:id="rId6"/>
    <p:sldLayoutId id="2147484101" r:id="rId7"/>
    <p:sldLayoutId id="2147484102" r:id="rId8"/>
    <p:sldLayoutId id="2147484103" r:id="rId9"/>
    <p:sldLayoutId id="2147484104" r:id="rId10"/>
    <p:sldLayoutId id="2147484105" r:id="rId11"/>
    <p:sldLayoutId id="2147484106" r:id="rId12"/>
    <p:sldLayoutId id="2147484107" r:id="rId13"/>
    <p:sldLayoutId id="2147484108" r:id="rId14"/>
    <p:sldLayoutId id="2147484109" r:id="rId15"/>
    <p:sldLayoutId id="2147484110" r:id="rId16"/>
  </p:sldLayoutIdLst>
  <p:timing>
    <p:tnLst>
      <p:par>
        <p:cTn id="1" dur="indefinite" restart="never" nodeType="tmRoot"/>
      </p:par>
    </p:tnLst>
  </p:timing>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1/24/2017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961553641"/>
      </p:ext>
    </p:extLst>
  </p:cSld>
  <p:clrMap bg1="lt1" tx1="dk1" bg2="lt2" tx2="dk2" accent1="accent1" accent2="accent2" accent3="accent3" accent4="accent4" accent5="accent5" accent6="accent6" hlink="hlink" folHlink="folHlink"/>
  <p:sldLayoutIdLst>
    <p:sldLayoutId id="2147484112" r:id="rId1"/>
    <p:sldLayoutId id="2147484113" r:id="rId2"/>
    <p:sldLayoutId id="2147484114" r:id="rId3"/>
    <p:sldLayoutId id="2147484115" r:id="rId4"/>
    <p:sldLayoutId id="2147484116" r:id="rId5"/>
    <p:sldLayoutId id="2147484117" r:id="rId6"/>
    <p:sldLayoutId id="2147484118" r:id="rId7"/>
    <p:sldLayoutId id="2147484119" r:id="rId8"/>
    <p:sldLayoutId id="2147484120" r:id="rId9"/>
    <p:sldLayoutId id="2147484121" r:id="rId10"/>
    <p:sldLayoutId id="2147484122" r:id="rId11"/>
    <p:sldLayoutId id="2147484123" r:id="rId12"/>
    <p:sldLayoutId id="2147484124" r:id="rId13"/>
    <p:sldLayoutId id="2147484125" r:id="rId14"/>
    <p:sldLayoutId id="2147484126" r:id="rId15"/>
    <p:sldLayoutId id="2147484127" r:id="rId16"/>
  </p:sldLayoutIdLst>
  <p:timing>
    <p:tnLst>
      <p:par>
        <p:cTn id="1" dur="indefinite" restart="never" nodeType="tmRoot"/>
      </p:par>
    </p:tnLst>
  </p:timing>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8.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18.xml"/><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18.xml"/><Relationship Id="rId5" Type="http://schemas.openxmlformats.org/officeDocument/2006/relationships/image" Target="../media/image13.png"/><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8.xml"/><Relationship Id="rId5" Type="http://schemas.openxmlformats.org/officeDocument/2006/relationships/image" Target="../media/image17.jpeg"/><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8.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1507067" y="2099140"/>
            <a:ext cx="7766936" cy="867554"/>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defRPr/>
            </a:pPr>
            <a:r>
              <a:rPr lang="en-US" sz="2400" dirty="0" smtClean="0">
                <a:solidFill>
                  <a:srgbClr val="002060"/>
                </a:solidFill>
                <a:effectLst>
                  <a:outerShdw blurRad="38100" dist="38100" dir="2700000" algn="tl">
                    <a:srgbClr val="000000">
                      <a:alpha val="43137"/>
                    </a:srgbClr>
                  </a:outerShdw>
                </a:effectLst>
                <a:latin typeface="Calisto MT" pitchFamily="18" charset="0"/>
              </a:rPr>
              <a:t>Erasmus+  KA2 – Sport</a:t>
            </a:r>
            <a:br>
              <a:rPr lang="en-US" sz="2400" dirty="0" smtClean="0">
                <a:solidFill>
                  <a:srgbClr val="002060"/>
                </a:solidFill>
                <a:effectLst>
                  <a:outerShdw blurRad="38100" dist="38100" dir="2700000" algn="tl">
                    <a:srgbClr val="000000">
                      <a:alpha val="43137"/>
                    </a:srgbClr>
                  </a:outerShdw>
                </a:effectLst>
                <a:latin typeface="Calisto MT" pitchFamily="18" charset="0"/>
              </a:rPr>
            </a:br>
            <a:r>
              <a:rPr lang="en-US" sz="2400" dirty="0" smtClean="0">
                <a:solidFill>
                  <a:srgbClr val="002060"/>
                </a:solidFill>
                <a:effectLst>
                  <a:outerShdw blurRad="38100" dist="38100" dir="2700000" algn="tl">
                    <a:srgbClr val="000000">
                      <a:alpha val="43137"/>
                    </a:srgbClr>
                  </a:outerShdw>
                </a:effectLst>
                <a:latin typeface="Calisto MT" pitchFamily="18" charset="0"/>
              </a:rPr>
              <a:t>Project number: </a:t>
            </a:r>
            <a:r>
              <a:rPr lang="en-US" sz="2400" b="1" dirty="0" smtClean="0">
                <a:solidFill>
                  <a:srgbClr val="002060"/>
                </a:solidFill>
                <a:effectLst>
                  <a:outerShdw blurRad="38100" dist="38100" dir="2700000" algn="tl">
                    <a:srgbClr val="000000">
                      <a:alpha val="43137"/>
                    </a:srgbClr>
                  </a:outerShdw>
                </a:effectLst>
                <a:latin typeface="Calisto MT" pitchFamily="18" charset="0"/>
              </a:rPr>
              <a:t>2014—3140 / 007 - 001</a:t>
            </a:r>
            <a:endParaRPr lang="en-GB" sz="2000" b="1" dirty="0">
              <a:solidFill>
                <a:srgbClr val="002060"/>
              </a:solidFill>
            </a:endParaRPr>
          </a:p>
        </p:txBody>
      </p:sp>
      <p:sp>
        <p:nvSpPr>
          <p:cNvPr id="13" name="Subtitle 2"/>
          <p:cNvSpPr txBox="1">
            <a:spLocks/>
          </p:cNvSpPr>
          <p:nvPr/>
        </p:nvSpPr>
        <p:spPr>
          <a:xfrm>
            <a:off x="1197129" y="3190877"/>
            <a:ext cx="8386812" cy="2615499"/>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spcBef>
                <a:spcPts val="600"/>
              </a:spcBef>
              <a:buNone/>
            </a:pPr>
            <a:r>
              <a:rPr lang="en-GB" sz="2000" dirty="0" smtClean="0">
                <a:solidFill>
                  <a:srgbClr val="002060"/>
                </a:solidFill>
                <a:effectLst>
                  <a:outerShdw blurRad="38100" dist="38100" dir="2700000" algn="tl">
                    <a:srgbClr val="000000">
                      <a:alpha val="43137"/>
                    </a:srgbClr>
                  </a:outerShdw>
                </a:effectLst>
                <a:latin typeface="Calisto MT" pitchFamily="18" charset="0"/>
                <a:ea typeface="+mj-ea"/>
                <a:cs typeface="+mj-cs"/>
              </a:rPr>
              <a:t>26.01.2017 – 27.01.2017</a:t>
            </a:r>
          </a:p>
          <a:p>
            <a:pPr marL="0" indent="0" algn="ctr">
              <a:spcBef>
                <a:spcPts val="600"/>
              </a:spcBef>
              <a:buNone/>
            </a:pPr>
            <a:r>
              <a:rPr lang="en-GB" sz="2000" dirty="0" smtClean="0">
                <a:solidFill>
                  <a:srgbClr val="002060"/>
                </a:solidFill>
                <a:effectLst>
                  <a:outerShdw blurRad="38100" dist="38100" dir="2700000" algn="tl">
                    <a:srgbClr val="000000">
                      <a:alpha val="43137"/>
                    </a:srgbClr>
                  </a:outerShdw>
                </a:effectLst>
                <a:latin typeface="Calisto MT" pitchFamily="18" charset="0"/>
                <a:ea typeface="+mj-ea"/>
                <a:cs typeface="+mj-cs"/>
              </a:rPr>
              <a:t>Transnational Project Meeting 3</a:t>
            </a:r>
          </a:p>
          <a:p>
            <a:pPr marL="0" indent="0" algn="ctr">
              <a:spcBef>
                <a:spcPts val="600"/>
              </a:spcBef>
              <a:buNone/>
            </a:pPr>
            <a:r>
              <a:rPr lang="en-GB" sz="2000" dirty="0" smtClean="0">
                <a:solidFill>
                  <a:srgbClr val="002060"/>
                </a:solidFill>
                <a:effectLst>
                  <a:outerShdw blurRad="38100" dist="38100" dir="2700000" algn="tl">
                    <a:srgbClr val="000000">
                      <a:alpha val="43137"/>
                    </a:srgbClr>
                  </a:outerShdw>
                </a:effectLst>
                <a:latin typeface="Calisto MT" pitchFamily="18" charset="0"/>
              </a:rPr>
              <a:t>Malta</a:t>
            </a:r>
            <a:endParaRPr lang="en-GB" sz="2000" dirty="0">
              <a:solidFill>
                <a:srgbClr val="002060"/>
              </a:solidFill>
              <a:effectLst>
                <a:outerShdw blurRad="38100" dist="38100" dir="2700000" algn="tl">
                  <a:srgbClr val="000000">
                    <a:alpha val="43137"/>
                  </a:srgbClr>
                </a:outerShdw>
              </a:effectLst>
              <a:latin typeface="Calisto MT" pitchFamily="18" charset="0"/>
            </a:endParaRPr>
          </a:p>
          <a:p>
            <a:pPr marL="0" indent="0" algn="ctr">
              <a:spcBef>
                <a:spcPts val="600"/>
              </a:spcBef>
              <a:buNone/>
            </a:pPr>
            <a:endParaRPr lang="en-GB" sz="800" dirty="0" smtClean="0">
              <a:solidFill>
                <a:srgbClr val="002060"/>
              </a:solidFill>
              <a:effectLst>
                <a:outerShdw blurRad="38100" dist="38100" dir="2700000" algn="tl">
                  <a:srgbClr val="000000">
                    <a:alpha val="43137"/>
                  </a:srgbClr>
                </a:outerShdw>
              </a:effectLst>
              <a:latin typeface="Calisto MT" pitchFamily="18" charset="0"/>
              <a:ea typeface="+mj-ea"/>
              <a:cs typeface="+mj-cs"/>
            </a:endParaRPr>
          </a:p>
          <a:p>
            <a:pPr marL="0" indent="0" algn="ctr">
              <a:spcBef>
                <a:spcPts val="600"/>
              </a:spcBef>
              <a:buNone/>
            </a:pPr>
            <a:endParaRPr lang="en-GB" sz="800" dirty="0" smtClean="0">
              <a:solidFill>
                <a:srgbClr val="002060"/>
              </a:solidFill>
              <a:effectLst>
                <a:outerShdw blurRad="38100" dist="38100" dir="2700000" algn="tl">
                  <a:srgbClr val="000000">
                    <a:alpha val="43137"/>
                  </a:srgbClr>
                </a:outerShdw>
              </a:effectLst>
              <a:latin typeface="Calisto MT" pitchFamily="18" charset="0"/>
              <a:ea typeface="+mj-ea"/>
              <a:cs typeface="+mj-cs"/>
            </a:endParaRPr>
          </a:p>
          <a:p>
            <a:pPr marL="0" indent="0" algn="ctr">
              <a:spcBef>
                <a:spcPts val="600"/>
              </a:spcBef>
              <a:buNone/>
            </a:pPr>
            <a:r>
              <a:rPr lang="en-GB" sz="3200" dirty="0">
                <a:solidFill>
                  <a:srgbClr val="002060"/>
                </a:solidFill>
                <a:effectLst>
                  <a:outerShdw blurRad="38100" dist="38100" dir="2700000" algn="tl">
                    <a:srgbClr val="000000">
                      <a:alpha val="43137"/>
                    </a:srgbClr>
                  </a:outerShdw>
                </a:effectLst>
                <a:latin typeface="Calisto MT" pitchFamily="18" charset="0"/>
              </a:rPr>
              <a:t>Project Evaluation </a:t>
            </a:r>
          </a:p>
          <a:p>
            <a:pPr marL="0" indent="0" algn="ctr">
              <a:spcBef>
                <a:spcPts val="600"/>
              </a:spcBef>
              <a:buNone/>
            </a:pPr>
            <a:r>
              <a:rPr lang="en-GB" sz="3200" dirty="0" smtClean="0">
                <a:solidFill>
                  <a:srgbClr val="002060"/>
                </a:solidFill>
                <a:effectLst>
                  <a:outerShdw blurRad="38100" dist="38100" dir="2700000" algn="tl">
                    <a:srgbClr val="000000">
                      <a:alpha val="43137"/>
                    </a:srgbClr>
                  </a:outerShdw>
                </a:effectLst>
                <a:latin typeface="Calisto MT" pitchFamily="18" charset="0"/>
                <a:ea typeface="+mj-ea"/>
                <a:cs typeface="+mj-cs"/>
              </a:rPr>
              <a:t>  </a:t>
            </a:r>
          </a:p>
        </p:txBody>
      </p:sp>
      <p:pic>
        <p:nvPicPr>
          <p:cNvPr id="15"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24536" y="5482555"/>
            <a:ext cx="2016196" cy="1079666"/>
          </a:xfrm>
          <a:prstGeom prst="rect">
            <a:avLst/>
          </a:prstGeom>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12638" y="505892"/>
            <a:ext cx="5555794" cy="1593248"/>
          </a:xfrm>
          <a:prstGeom prst="rect">
            <a:avLst/>
          </a:prstGeom>
        </p:spPr>
      </p:pic>
      <p:pic>
        <p:nvPicPr>
          <p:cNvPr id="3074" name="Picture 2" descr="eu_flag_co_funded_pos_[rgb]_righ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7628" y="6022388"/>
            <a:ext cx="2261532" cy="6476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99575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2465" y="268884"/>
            <a:ext cx="4357816" cy="369332"/>
          </a:xfrm>
          <a:prstGeom prst="rect">
            <a:avLst/>
          </a:prstGeom>
        </p:spPr>
        <p:txBody>
          <a:bodyPr wrap="square">
            <a:spAutoFit/>
          </a:bodyPr>
          <a:lstStyle/>
          <a:p>
            <a:pPr algn="just"/>
            <a:r>
              <a:rPr lang="en-GB" b="1" dirty="0" smtClean="0">
                <a:solidFill>
                  <a:srgbClr val="CD251A"/>
                </a:solidFill>
              </a:rPr>
              <a:t>&gt;&gt;Sports Service Staff feedback</a:t>
            </a:r>
            <a:endParaRPr lang="en-GB" b="1" dirty="0">
              <a:solidFill>
                <a:srgbClr val="CD251A"/>
              </a:solidFill>
            </a:endParaRPr>
          </a:p>
        </p:txBody>
      </p:sp>
      <p:pic>
        <p:nvPicPr>
          <p:cNvPr id="3" name="Picture 2" descr="eu_flag_co_funded_pos_[rgb]_righ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7671" y="5994840"/>
            <a:ext cx="2261532" cy="64764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18985" y="701083"/>
            <a:ext cx="8542638" cy="4185761"/>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endParaRPr lang="en-GB" sz="1400" dirty="0"/>
          </a:p>
          <a:p>
            <a:endParaRPr lang="en-GB" sz="1400" dirty="0" smtClean="0"/>
          </a:p>
          <a:p>
            <a:r>
              <a:rPr lang="en-GB" sz="1400" b="1" dirty="0" smtClean="0">
                <a:solidFill>
                  <a:srgbClr val="C00000"/>
                </a:solidFill>
              </a:rPr>
              <a:t>Pablo </a:t>
            </a:r>
            <a:r>
              <a:rPr lang="en-GB" sz="1400" b="1" dirty="0" err="1" smtClean="0">
                <a:solidFill>
                  <a:srgbClr val="C00000"/>
                </a:solidFill>
              </a:rPr>
              <a:t>Rosique</a:t>
            </a:r>
            <a:r>
              <a:rPr lang="en-GB" sz="1400" dirty="0" smtClean="0">
                <a:solidFill>
                  <a:srgbClr val="C00000"/>
                </a:solidFill>
              </a:rPr>
              <a:t>, Director General of Sports @ </a:t>
            </a:r>
            <a:r>
              <a:rPr lang="en-GB" sz="1400" b="1" dirty="0" smtClean="0">
                <a:solidFill>
                  <a:srgbClr val="C00000"/>
                </a:solidFill>
              </a:rPr>
              <a:t>UCAM</a:t>
            </a:r>
            <a:endParaRPr lang="en-US" b="1" dirty="0" smtClean="0">
              <a:solidFill>
                <a:srgbClr val="C00000"/>
              </a:solidFill>
            </a:endParaRPr>
          </a:p>
          <a:p>
            <a:endParaRPr lang="en-GB" sz="1400" dirty="0" smtClean="0"/>
          </a:p>
          <a:p>
            <a:r>
              <a:rPr lang="en-GB" sz="1400" b="1" dirty="0" smtClean="0">
                <a:effectLst>
                  <a:outerShdw blurRad="38100" dist="38100" dir="2700000" algn="tl">
                    <a:srgbClr val="000000">
                      <a:alpha val="43137"/>
                    </a:srgbClr>
                  </a:outerShdw>
                </a:effectLst>
              </a:rPr>
              <a:t>Key strengths of the sport tutor model:</a:t>
            </a:r>
          </a:p>
          <a:p>
            <a:endParaRPr lang="en-GB" sz="1400" dirty="0"/>
          </a:p>
          <a:p>
            <a:pPr marL="285750" indent="-285750">
              <a:buFont typeface="Wingdings" panose="05000000000000000000" pitchFamily="2" charset="2"/>
              <a:buChar char="Ø"/>
            </a:pPr>
            <a:r>
              <a:rPr lang="en-GB" sz="1400" dirty="0" smtClean="0"/>
              <a:t>One of the key factors was the capability of the University to adapt to the programme and accept any challenges head on.</a:t>
            </a:r>
          </a:p>
          <a:p>
            <a:pPr marL="285750" indent="-285750">
              <a:buFont typeface="Wingdings" panose="05000000000000000000" pitchFamily="2" charset="2"/>
              <a:buChar char="Ø"/>
            </a:pPr>
            <a:endParaRPr lang="en-GB" sz="1400" dirty="0" smtClean="0"/>
          </a:p>
          <a:p>
            <a:pPr marL="285750" indent="-285750">
              <a:buFont typeface="Wingdings" panose="05000000000000000000" pitchFamily="2" charset="2"/>
              <a:buChar char="Ø"/>
            </a:pPr>
            <a:r>
              <a:rPr lang="en-GB" sz="1400" dirty="0" smtClean="0"/>
              <a:t>The image, profile and the brand return of UCAM since the project started has risen significantly, and of course the success at the Olympics was a real positive.</a:t>
            </a:r>
          </a:p>
          <a:p>
            <a:pPr marL="285750" indent="-285750">
              <a:buFont typeface="Wingdings" panose="05000000000000000000" pitchFamily="2" charset="2"/>
              <a:buChar char="Ø"/>
            </a:pPr>
            <a:endParaRPr lang="en-GB" sz="1400" dirty="0"/>
          </a:p>
          <a:p>
            <a:pPr marL="285750" indent="-285750">
              <a:buFont typeface="Wingdings" panose="05000000000000000000" pitchFamily="2" charset="2"/>
              <a:buChar char="Ø"/>
            </a:pPr>
            <a:r>
              <a:rPr lang="en-GB" sz="1400" dirty="0" smtClean="0"/>
              <a:t>There has also been a role reversal recently! It is now the athletes looking to attend UCAM and not UCAM having to recruit them.</a:t>
            </a:r>
          </a:p>
          <a:p>
            <a:pPr marL="285750" indent="-285750">
              <a:buFont typeface="Wingdings" panose="05000000000000000000" pitchFamily="2" charset="2"/>
              <a:buChar char="Ø"/>
            </a:pPr>
            <a:endParaRPr lang="en-GB" sz="1400" dirty="0" smtClean="0"/>
          </a:p>
          <a:p>
            <a:pPr marL="285750" indent="-285750">
              <a:buFont typeface="Wingdings" panose="05000000000000000000" pitchFamily="2" charset="2"/>
              <a:buChar char="Ø"/>
            </a:pPr>
            <a:r>
              <a:rPr lang="en-GB" sz="1400" dirty="0" smtClean="0"/>
              <a:t>Pablo firmly believes the programme is an investment and not an expenditure.</a:t>
            </a:r>
          </a:p>
          <a:p>
            <a:pPr marL="285750" indent="-285750">
              <a:buFont typeface="Wingdings" panose="05000000000000000000" pitchFamily="2" charset="2"/>
              <a:buChar char="Ø"/>
            </a:pPr>
            <a:endParaRPr lang="en-GB" sz="1400" dirty="0" smtClean="0"/>
          </a:p>
          <a:p>
            <a:pPr marL="285750" indent="-285750">
              <a:buFont typeface="Wingdings" panose="05000000000000000000" pitchFamily="2" charset="2"/>
              <a:buChar char="Ø"/>
            </a:pPr>
            <a:r>
              <a:rPr lang="en-GB" sz="1400" dirty="0" smtClean="0"/>
              <a:t>The communication between everyone at the University who is involved in the programme plays a key role in helping make the programme very successful.</a:t>
            </a:r>
            <a:endParaRPr lang="en-US" dirty="0" smtClean="0"/>
          </a:p>
        </p:txBody>
      </p:sp>
    </p:spTree>
    <p:extLst>
      <p:ext uri="{BB962C8B-B14F-4D97-AF65-F5344CB8AC3E}">
        <p14:creationId xmlns:p14="http://schemas.microsoft.com/office/powerpoint/2010/main" val="38357437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4757" y="172995"/>
            <a:ext cx="6296449" cy="369332"/>
          </a:xfrm>
          <a:prstGeom prst="rect">
            <a:avLst/>
          </a:prstGeom>
          <a:noFill/>
        </p:spPr>
        <p:txBody>
          <a:bodyPr wrap="square" rtlCol="0">
            <a:spAutoFit/>
          </a:bodyPr>
          <a:lstStyle/>
          <a:p>
            <a:r>
              <a:rPr lang="en-GB" dirty="0" smtClean="0">
                <a:solidFill>
                  <a:srgbClr val="C00000"/>
                </a:solidFill>
              </a:rPr>
              <a:t>	&gt;&gt;Project Manager – Antonio Sanchez Pato</a:t>
            </a:r>
            <a:endParaRPr lang="en-US" dirty="0">
              <a:solidFill>
                <a:srgbClr val="C00000"/>
              </a:solidFill>
            </a:endParaRPr>
          </a:p>
        </p:txBody>
      </p:sp>
      <p:sp>
        <p:nvSpPr>
          <p:cNvPr id="6" name="TextBox 5"/>
          <p:cNvSpPr txBox="1"/>
          <p:nvPr/>
        </p:nvSpPr>
        <p:spPr>
          <a:xfrm>
            <a:off x="727671" y="624795"/>
            <a:ext cx="8778279" cy="5262979"/>
          </a:xfrm>
          <a:prstGeom prst="rect">
            <a:avLst/>
          </a:prstGeom>
          <a:noFill/>
        </p:spPr>
        <p:txBody>
          <a:bodyPr wrap="square" rtlCol="0">
            <a:spAutoFit/>
          </a:bodyPr>
          <a:lstStyle/>
          <a:p>
            <a:r>
              <a:rPr lang="en-GB" sz="1400" b="1" dirty="0" smtClean="0">
                <a:effectLst>
                  <a:outerShdw blurRad="38100" dist="38100" dir="2700000" algn="tl">
                    <a:srgbClr val="000000">
                      <a:alpha val="43137"/>
                    </a:srgbClr>
                  </a:outerShdw>
                </a:effectLst>
              </a:rPr>
              <a:t>Key points and feedback:</a:t>
            </a:r>
          </a:p>
          <a:p>
            <a:endParaRPr lang="en-GB" sz="1400" dirty="0"/>
          </a:p>
          <a:p>
            <a:pPr marL="285750" indent="-285750">
              <a:buFont typeface="Wingdings" panose="05000000000000000000" pitchFamily="2" charset="2"/>
              <a:buChar char="Ø"/>
            </a:pPr>
            <a:r>
              <a:rPr lang="en-GB" sz="1400" dirty="0" smtClean="0"/>
              <a:t>Each ST is responsible for approximately 25 Student Athletes and there are 22 Sport tutors at UCAM.</a:t>
            </a:r>
          </a:p>
          <a:p>
            <a:pPr marL="285750" indent="-285750">
              <a:buFont typeface="Wingdings" panose="05000000000000000000" pitchFamily="2" charset="2"/>
              <a:buChar char="Ø"/>
            </a:pPr>
            <a:endParaRPr lang="en-GB" sz="1400" dirty="0" smtClean="0"/>
          </a:p>
          <a:p>
            <a:pPr marL="285750" indent="-285750">
              <a:buFont typeface="Wingdings" panose="05000000000000000000" pitchFamily="2" charset="2"/>
              <a:buChar char="Ø"/>
            </a:pPr>
            <a:r>
              <a:rPr lang="en-GB" sz="1400" dirty="0" smtClean="0"/>
              <a:t>The tutors each teach their own subject too – the subjects include: Law, journalism, nutrition, </a:t>
            </a:r>
            <a:r>
              <a:rPr lang="en-GB" sz="1400" dirty="0"/>
              <a:t>c</a:t>
            </a:r>
            <a:r>
              <a:rPr lang="en-GB" sz="1400" dirty="0" smtClean="0"/>
              <a:t>ivil engineering, medicine, physiotherapy to name a few.</a:t>
            </a:r>
          </a:p>
          <a:p>
            <a:pPr marL="285750" indent="-285750">
              <a:buFont typeface="Wingdings" panose="05000000000000000000" pitchFamily="2" charset="2"/>
              <a:buChar char="Ø"/>
            </a:pPr>
            <a:endParaRPr lang="en-GB" sz="1400" dirty="0" smtClean="0"/>
          </a:p>
          <a:p>
            <a:pPr marL="285750" indent="-285750">
              <a:buFont typeface="Wingdings" panose="05000000000000000000" pitchFamily="2" charset="2"/>
              <a:buChar char="Ø"/>
            </a:pPr>
            <a:r>
              <a:rPr lang="en-GB" sz="1400" dirty="0" smtClean="0"/>
              <a:t>Sport tutorship is 15 years old and the project has always been in place at UCAM and the success of the athletes has always been very good with various World and Olympic champions coming from UCAM.</a:t>
            </a:r>
          </a:p>
          <a:p>
            <a:pPr marL="285750" indent="-285750">
              <a:buFont typeface="Wingdings" panose="05000000000000000000" pitchFamily="2" charset="2"/>
              <a:buChar char="Ø"/>
            </a:pPr>
            <a:endParaRPr lang="en-GB" sz="1400" dirty="0" smtClean="0"/>
          </a:p>
          <a:p>
            <a:pPr marL="285750" indent="-285750">
              <a:buFont typeface="Wingdings" panose="05000000000000000000" pitchFamily="2" charset="2"/>
              <a:buChar char="Ø"/>
            </a:pPr>
            <a:r>
              <a:rPr lang="en-GB" sz="1400" dirty="0" smtClean="0"/>
              <a:t>A former world Bronze medallist is now a tutor at UCAM.</a:t>
            </a:r>
          </a:p>
          <a:p>
            <a:pPr marL="285750" indent="-285750">
              <a:buFont typeface="Wingdings" panose="05000000000000000000" pitchFamily="2" charset="2"/>
              <a:buChar char="Ø"/>
            </a:pPr>
            <a:endParaRPr lang="en-GB" sz="1400" dirty="0"/>
          </a:p>
          <a:p>
            <a:pPr marL="285750" indent="-285750">
              <a:buFont typeface="Wingdings" panose="05000000000000000000" pitchFamily="2" charset="2"/>
              <a:buChar char="Ø"/>
            </a:pPr>
            <a:r>
              <a:rPr lang="en-GB" sz="1400" dirty="0" smtClean="0"/>
              <a:t>The Rio Olympics was very successful for UCAM as 11of the 17 medals Spain won were by athletes at UCAM.</a:t>
            </a:r>
          </a:p>
          <a:p>
            <a:pPr marL="285750" indent="-285750">
              <a:buFont typeface="Wingdings" panose="05000000000000000000" pitchFamily="2" charset="2"/>
              <a:buChar char="Ø"/>
            </a:pPr>
            <a:endParaRPr lang="en-GB" sz="1400" dirty="0" smtClean="0"/>
          </a:p>
          <a:p>
            <a:pPr marL="285750" indent="-285750">
              <a:buFont typeface="Wingdings" panose="05000000000000000000" pitchFamily="2" charset="2"/>
              <a:buChar char="Ø"/>
            </a:pPr>
            <a:r>
              <a:rPr lang="en-GB" sz="1400" dirty="0" smtClean="0"/>
              <a:t>Student athlete numbers are increasing at UCAM and the dominance of the programme means it is now more available to athletes and the profile has been raised.</a:t>
            </a:r>
          </a:p>
          <a:p>
            <a:pPr marL="285750" indent="-285750">
              <a:buFont typeface="Wingdings" panose="05000000000000000000" pitchFamily="2" charset="2"/>
              <a:buChar char="Ø"/>
            </a:pPr>
            <a:endParaRPr lang="en-GB" sz="1400" dirty="0" smtClean="0"/>
          </a:p>
          <a:p>
            <a:pPr marL="285750" indent="-285750">
              <a:buFont typeface="Wingdings" panose="05000000000000000000" pitchFamily="2" charset="2"/>
              <a:buChar char="Ø"/>
            </a:pPr>
            <a:r>
              <a:rPr lang="en-GB" sz="1400" dirty="0" smtClean="0"/>
              <a:t>UCAM are the leaders in the Spanish University Sports League table with over 150 medals won already.</a:t>
            </a:r>
          </a:p>
          <a:p>
            <a:pPr marL="285750" indent="-285750">
              <a:buFont typeface="Wingdings" panose="05000000000000000000" pitchFamily="2" charset="2"/>
              <a:buChar char="Ø"/>
            </a:pPr>
            <a:endParaRPr lang="en-GB" sz="1400" dirty="0" smtClean="0"/>
          </a:p>
          <a:p>
            <a:pPr marL="285750" indent="-285750">
              <a:buFont typeface="Wingdings" panose="05000000000000000000" pitchFamily="2" charset="2"/>
              <a:buChar char="Ø"/>
            </a:pPr>
            <a:r>
              <a:rPr lang="en-GB" sz="1400" dirty="0" smtClean="0"/>
              <a:t>One of the biggest supporting facts is that the President of UCAM is very passionate about sport and of course academics.</a:t>
            </a:r>
          </a:p>
          <a:p>
            <a:endParaRPr lang="en-GB" sz="1400" dirty="0"/>
          </a:p>
          <a:p>
            <a:endParaRPr lang="en-US" sz="1400" dirty="0"/>
          </a:p>
        </p:txBody>
      </p:sp>
      <p:pic>
        <p:nvPicPr>
          <p:cNvPr id="7" name="Picture 6" descr="eu_flag_co_funded_pos_[rgb]_righ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7671" y="5994840"/>
            <a:ext cx="2261532" cy="6476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39778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27671" y="286950"/>
            <a:ext cx="4540858" cy="369332"/>
          </a:xfrm>
          <a:prstGeom prst="rect">
            <a:avLst/>
          </a:prstGeom>
        </p:spPr>
        <p:txBody>
          <a:bodyPr wrap="none">
            <a:spAutoFit/>
          </a:bodyPr>
          <a:lstStyle/>
          <a:p>
            <a:r>
              <a:rPr lang="en-GB" dirty="0" smtClean="0">
                <a:solidFill>
                  <a:srgbClr val="C00000"/>
                </a:solidFill>
              </a:rPr>
              <a:t>&gt;&gt;Project </a:t>
            </a:r>
            <a:r>
              <a:rPr lang="en-GB" dirty="0">
                <a:solidFill>
                  <a:srgbClr val="C00000"/>
                </a:solidFill>
              </a:rPr>
              <a:t>Manager – Antonio Sanchez Pato</a:t>
            </a:r>
            <a:endParaRPr lang="en-US" dirty="0"/>
          </a:p>
        </p:txBody>
      </p:sp>
      <p:sp>
        <p:nvSpPr>
          <p:cNvPr id="5" name="Rectangle 4"/>
          <p:cNvSpPr/>
          <p:nvPr/>
        </p:nvSpPr>
        <p:spPr>
          <a:xfrm>
            <a:off x="727671" y="880072"/>
            <a:ext cx="8282979" cy="3754874"/>
          </a:xfrm>
          <a:prstGeom prst="rect">
            <a:avLst/>
          </a:prstGeom>
        </p:spPr>
        <p:txBody>
          <a:bodyPr wrap="square">
            <a:spAutoFit/>
          </a:bodyPr>
          <a:lstStyle/>
          <a:p>
            <a:r>
              <a:rPr lang="en-GB" sz="1400" b="1" dirty="0">
                <a:effectLst>
                  <a:outerShdw blurRad="38100" dist="38100" dir="2700000" algn="tl">
                    <a:srgbClr val="000000">
                      <a:alpha val="43137"/>
                    </a:srgbClr>
                  </a:outerShdw>
                </a:effectLst>
              </a:rPr>
              <a:t>Key </a:t>
            </a:r>
            <a:r>
              <a:rPr lang="en-GB" sz="1400" b="1" dirty="0" smtClean="0">
                <a:effectLst>
                  <a:outerShdw blurRad="38100" dist="38100" dir="2700000" algn="tl">
                    <a:srgbClr val="000000">
                      <a:alpha val="43137"/>
                    </a:srgbClr>
                  </a:outerShdw>
                </a:effectLst>
              </a:rPr>
              <a:t>difficulties &amp; </a:t>
            </a:r>
            <a:r>
              <a:rPr lang="en-GB" sz="1400" b="1" dirty="0">
                <a:effectLst>
                  <a:outerShdw blurRad="38100" dist="38100" dir="2700000" algn="tl">
                    <a:srgbClr val="000000">
                      <a:alpha val="43137"/>
                    </a:srgbClr>
                  </a:outerShdw>
                </a:effectLst>
              </a:rPr>
              <a:t>feedback</a:t>
            </a:r>
            <a:r>
              <a:rPr lang="en-GB" sz="1400" b="1" dirty="0" smtClean="0">
                <a:effectLst>
                  <a:outerShdw blurRad="38100" dist="38100" dir="2700000" algn="tl">
                    <a:srgbClr val="000000">
                      <a:alpha val="43137"/>
                    </a:srgbClr>
                  </a:outerShdw>
                </a:effectLst>
              </a:rPr>
              <a:t>:</a:t>
            </a:r>
          </a:p>
          <a:p>
            <a:endParaRPr lang="en-GB" sz="1400" b="1" dirty="0">
              <a:effectLst>
                <a:outerShdw blurRad="38100" dist="38100" dir="2700000" algn="tl">
                  <a:srgbClr val="000000">
                    <a:alpha val="43137"/>
                  </a:srgbClr>
                </a:outerShdw>
              </a:effectLst>
            </a:endParaRPr>
          </a:p>
          <a:p>
            <a:pPr marL="285750" indent="-285750">
              <a:buFont typeface="Wingdings" panose="05000000000000000000" pitchFamily="2" charset="2"/>
              <a:buChar char="Ø"/>
            </a:pPr>
            <a:r>
              <a:rPr lang="en-GB" sz="1400" dirty="0" smtClean="0"/>
              <a:t>The biggest problem UCAM found was the initial proposal &amp; finding suitable partners &amp; student athletes to take part in the project.</a:t>
            </a:r>
          </a:p>
          <a:p>
            <a:pPr marL="285750" indent="-285750">
              <a:buFont typeface="Wingdings" panose="05000000000000000000" pitchFamily="2" charset="2"/>
              <a:buChar char="Ø"/>
            </a:pPr>
            <a:endParaRPr lang="en-GB" sz="1400" dirty="0"/>
          </a:p>
          <a:p>
            <a:pPr marL="285750" indent="-285750">
              <a:buFont typeface="Wingdings" panose="05000000000000000000" pitchFamily="2" charset="2"/>
              <a:buChar char="Ø"/>
            </a:pPr>
            <a:r>
              <a:rPr lang="en-GB" sz="1400" dirty="0" smtClean="0"/>
              <a:t>The other difficulty was getting the funding for the project approved.</a:t>
            </a:r>
          </a:p>
          <a:p>
            <a:pPr marL="285750" indent="-285750">
              <a:buFont typeface="Wingdings" panose="05000000000000000000" pitchFamily="2" charset="2"/>
              <a:buChar char="Ø"/>
            </a:pPr>
            <a:endParaRPr lang="en-GB" sz="1400" dirty="0" smtClean="0"/>
          </a:p>
          <a:p>
            <a:pPr marL="285750" indent="-285750">
              <a:buFont typeface="Wingdings" panose="05000000000000000000" pitchFamily="2" charset="2"/>
              <a:buChar char="Ø"/>
            </a:pPr>
            <a:r>
              <a:rPr lang="en-GB" sz="1400" dirty="0" smtClean="0"/>
              <a:t>UCAM are still trying to find a level platform that accommodates all countries needs – so everyone can understand and work with the same tools.</a:t>
            </a:r>
          </a:p>
          <a:p>
            <a:pPr marL="285750" indent="-285750">
              <a:buFont typeface="Wingdings" panose="05000000000000000000" pitchFamily="2" charset="2"/>
              <a:buChar char="Ø"/>
            </a:pPr>
            <a:endParaRPr lang="en-GB" sz="1400" dirty="0"/>
          </a:p>
          <a:p>
            <a:pPr marL="285750" indent="-285750">
              <a:buFont typeface="Wingdings" panose="05000000000000000000" pitchFamily="2" charset="2"/>
              <a:buChar char="Ø"/>
            </a:pPr>
            <a:r>
              <a:rPr lang="en-GB" sz="1400" dirty="0" smtClean="0"/>
              <a:t>Antonio feels there is always room for improvement, especially as the other Universities are getting stronger and challenging UCAM.</a:t>
            </a:r>
          </a:p>
          <a:p>
            <a:pPr marL="285750" indent="-285750">
              <a:buFont typeface="Wingdings" panose="05000000000000000000" pitchFamily="2" charset="2"/>
              <a:buChar char="Ø"/>
            </a:pPr>
            <a:endParaRPr lang="en-GB" sz="1400" dirty="0" smtClean="0"/>
          </a:p>
          <a:p>
            <a:pPr marL="285750" indent="-285750">
              <a:buFont typeface="Wingdings" panose="05000000000000000000" pitchFamily="2" charset="2"/>
              <a:buChar char="Ø"/>
            </a:pPr>
            <a:r>
              <a:rPr lang="en-GB" sz="1400" dirty="0" smtClean="0"/>
              <a:t>Another challenge is to keep the sport tutors motivated and provide more training for them. All sport tutors are very busy teaching their own subjects also at UCAM.</a:t>
            </a:r>
          </a:p>
          <a:p>
            <a:pPr marL="285750" indent="-285750">
              <a:buFont typeface="Wingdings" panose="05000000000000000000" pitchFamily="2" charset="2"/>
              <a:buChar char="Ø"/>
            </a:pPr>
            <a:endParaRPr lang="en-GB" sz="1400" dirty="0"/>
          </a:p>
          <a:p>
            <a:pPr marL="285750" indent="-285750">
              <a:buFont typeface="Wingdings" panose="05000000000000000000" pitchFamily="2" charset="2"/>
              <a:buChar char="Ø"/>
            </a:pPr>
            <a:endParaRPr lang="en-GB" sz="1400" dirty="0"/>
          </a:p>
        </p:txBody>
      </p:sp>
      <p:pic>
        <p:nvPicPr>
          <p:cNvPr id="8" name="Picture 7" descr="eu_flag_co_funded_pos_[rgb]_righ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7671" y="5994840"/>
            <a:ext cx="2261532" cy="6476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00337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u_flag_co_funded_pos_[rgb]_righ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7671" y="5994840"/>
            <a:ext cx="2261532" cy="64764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612815" y="255101"/>
            <a:ext cx="3680816" cy="646331"/>
          </a:xfrm>
          <a:prstGeom prst="rect">
            <a:avLst/>
          </a:prstGeom>
        </p:spPr>
        <p:txBody>
          <a:bodyPr wrap="none">
            <a:spAutoFit/>
          </a:bodyPr>
          <a:lstStyle/>
          <a:p>
            <a:r>
              <a:rPr lang="en-GB" dirty="0" smtClean="0">
                <a:solidFill>
                  <a:srgbClr val="C00000"/>
                </a:solidFill>
              </a:rPr>
              <a:t>&gt;&gt;Finance Manager </a:t>
            </a:r>
            <a:r>
              <a:rPr lang="en-GB" dirty="0">
                <a:solidFill>
                  <a:srgbClr val="C00000"/>
                </a:solidFill>
              </a:rPr>
              <a:t>– </a:t>
            </a:r>
            <a:r>
              <a:rPr lang="en-GB" dirty="0" smtClean="0">
                <a:solidFill>
                  <a:srgbClr val="C00000"/>
                </a:solidFill>
              </a:rPr>
              <a:t>David Heiser</a:t>
            </a:r>
          </a:p>
          <a:p>
            <a:endParaRPr lang="en-US" dirty="0"/>
          </a:p>
        </p:txBody>
      </p:sp>
      <p:sp>
        <p:nvSpPr>
          <p:cNvPr id="5" name="Rectangle 4"/>
          <p:cNvSpPr/>
          <p:nvPr/>
        </p:nvSpPr>
        <p:spPr>
          <a:xfrm>
            <a:off x="612815" y="888464"/>
            <a:ext cx="6096000" cy="5478423"/>
          </a:xfrm>
          <a:prstGeom prst="rect">
            <a:avLst/>
          </a:prstGeom>
        </p:spPr>
        <p:txBody>
          <a:bodyPr>
            <a:spAutoFit/>
          </a:bodyPr>
          <a:lstStyle/>
          <a:p>
            <a:r>
              <a:rPr lang="en-GB" sz="1400" b="1" dirty="0">
                <a:effectLst>
                  <a:outerShdw blurRad="38100" dist="38100" dir="2700000" algn="tl">
                    <a:srgbClr val="000000">
                      <a:alpha val="43137"/>
                    </a:srgbClr>
                  </a:outerShdw>
                </a:effectLst>
              </a:rPr>
              <a:t>Key difficulties &amp; feedback:</a:t>
            </a:r>
          </a:p>
          <a:p>
            <a:endParaRPr lang="en-GB" sz="1400" b="1" dirty="0">
              <a:effectLst>
                <a:outerShdw blurRad="38100" dist="38100" dir="2700000" algn="tl">
                  <a:srgbClr val="000000">
                    <a:alpha val="43137"/>
                  </a:srgbClr>
                </a:outerShdw>
              </a:effectLst>
            </a:endParaRPr>
          </a:p>
          <a:p>
            <a:pPr marL="285750" indent="-285750">
              <a:buFont typeface="Wingdings" panose="05000000000000000000" pitchFamily="2" charset="2"/>
              <a:buChar char="Ø"/>
            </a:pPr>
            <a:r>
              <a:rPr lang="en-GB" sz="1400" dirty="0" smtClean="0"/>
              <a:t>Guidelines did not exist when the project was approved and written.</a:t>
            </a:r>
          </a:p>
          <a:p>
            <a:pPr marL="285750" indent="-285750">
              <a:buFont typeface="Wingdings" panose="05000000000000000000" pitchFamily="2" charset="2"/>
              <a:buChar char="Ø"/>
            </a:pPr>
            <a:r>
              <a:rPr lang="en-GB" sz="1400" dirty="0" smtClean="0"/>
              <a:t>The budget had to be changed due to new guidelines.</a:t>
            </a:r>
          </a:p>
          <a:p>
            <a:pPr marL="285750" indent="-285750">
              <a:buFont typeface="Wingdings" panose="05000000000000000000" pitchFamily="2" charset="2"/>
              <a:buChar char="Ø"/>
            </a:pPr>
            <a:r>
              <a:rPr lang="en-GB" sz="1400" dirty="0" smtClean="0"/>
              <a:t>How to manage the partners – initially he over estimated and how to reimburse the partners.</a:t>
            </a:r>
          </a:p>
          <a:p>
            <a:pPr marL="285750" indent="-285750">
              <a:buFont typeface="Wingdings" panose="05000000000000000000" pitchFamily="2" charset="2"/>
              <a:buChar char="Ø"/>
            </a:pPr>
            <a:r>
              <a:rPr lang="en-GB" sz="1400" dirty="0" smtClean="0"/>
              <a:t>Problems with partners justification of the costs, late payments &amp; insufficient justification.</a:t>
            </a:r>
          </a:p>
          <a:p>
            <a:pPr marL="285750" indent="-285750">
              <a:buFont typeface="Wingdings" panose="05000000000000000000" pitchFamily="2" charset="2"/>
              <a:buChar char="Ø"/>
            </a:pPr>
            <a:endParaRPr lang="en-GB" sz="1400" dirty="0"/>
          </a:p>
          <a:p>
            <a:r>
              <a:rPr lang="en-GB" sz="1400" b="1" dirty="0" smtClean="0">
                <a:effectLst>
                  <a:outerShdw blurRad="38100" dist="38100" dir="2700000" algn="tl">
                    <a:srgbClr val="000000">
                      <a:alpha val="43137"/>
                    </a:srgbClr>
                  </a:outerShdw>
                </a:effectLst>
              </a:rPr>
              <a:t>Key lessons learnt:</a:t>
            </a:r>
          </a:p>
          <a:p>
            <a:endParaRPr lang="en-GB" sz="1400" b="1" dirty="0">
              <a:effectLst>
                <a:outerShdw blurRad="38100" dist="38100" dir="2700000" algn="tl">
                  <a:srgbClr val="000000">
                    <a:alpha val="43137"/>
                  </a:srgbClr>
                </a:outerShdw>
              </a:effectLst>
            </a:endParaRPr>
          </a:p>
          <a:p>
            <a:pPr marL="285750" indent="-285750">
              <a:buFont typeface="Wingdings" panose="05000000000000000000" pitchFamily="2" charset="2"/>
              <a:buChar char="Ø"/>
            </a:pPr>
            <a:r>
              <a:rPr lang="en-GB" sz="1400" dirty="0" smtClean="0"/>
              <a:t>Communication of the financial rules should have been dealt with from the start of the project.</a:t>
            </a:r>
            <a:endParaRPr lang="en-GB" sz="1400" dirty="0"/>
          </a:p>
          <a:p>
            <a:pPr marL="285750" indent="-285750">
              <a:buFont typeface="Wingdings" panose="05000000000000000000" pitchFamily="2" charset="2"/>
              <a:buChar char="Ø"/>
            </a:pPr>
            <a:r>
              <a:rPr lang="en-GB" sz="1400" dirty="0" smtClean="0"/>
              <a:t>Discuss individually with each partner to clarify the systems &amp; financial rules.</a:t>
            </a:r>
          </a:p>
          <a:p>
            <a:pPr marL="285750" indent="-285750">
              <a:buFont typeface="Wingdings" panose="05000000000000000000" pitchFamily="2" charset="2"/>
              <a:buChar char="Ø"/>
            </a:pPr>
            <a:r>
              <a:rPr lang="en-GB" sz="1400" dirty="0" smtClean="0"/>
              <a:t>To be more focused on deadlines (Internal).</a:t>
            </a:r>
          </a:p>
          <a:p>
            <a:pPr marL="285750" indent="-285750">
              <a:buFont typeface="Wingdings" panose="05000000000000000000" pitchFamily="2" charset="2"/>
              <a:buChar char="Ø"/>
            </a:pPr>
            <a:endParaRPr lang="en-GB" sz="1400" dirty="0"/>
          </a:p>
          <a:p>
            <a:r>
              <a:rPr lang="en-GB" sz="1400" b="1" dirty="0" smtClean="0">
                <a:effectLst>
                  <a:outerShdw blurRad="38100" dist="38100" dir="2700000" algn="tl">
                    <a:srgbClr val="000000">
                      <a:alpha val="43137"/>
                    </a:srgbClr>
                  </a:outerShdw>
                </a:effectLst>
              </a:rPr>
              <a:t>Key support points:</a:t>
            </a:r>
          </a:p>
          <a:p>
            <a:endParaRPr lang="en-GB" sz="1400" b="1" dirty="0">
              <a:effectLst>
                <a:outerShdw blurRad="38100" dist="38100" dir="2700000" algn="tl">
                  <a:srgbClr val="000000">
                    <a:alpha val="43137"/>
                  </a:srgbClr>
                </a:outerShdw>
              </a:effectLst>
            </a:endParaRPr>
          </a:p>
          <a:p>
            <a:pPr marL="285750" indent="-285750">
              <a:buFont typeface="Wingdings" panose="05000000000000000000" pitchFamily="2" charset="2"/>
              <a:buChar char="Ø"/>
            </a:pPr>
            <a:r>
              <a:rPr lang="en-GB" sz="1400" dirty="0" smtClean="0"/>
              <a:t>More contact and input from the European Commission – the officer at the European Commission is readily available and vey helpful.</a:t>
            </a:r>
          </a:p>
          <a:p>
            <a:pPr marL="285750" indent="-285750">
              <a:buFont typeface="Wingdings" panose="05000000000000000000" pitchFamily="2" charset="2"/>
              <a:buChar char="Ø"/>
            </a:pPr>
            <a:r>
              <a:rPr lang="en-GB" sz="1400" dirty="0" smtClean="0"/>
              <a:t>Electronic online tools for help – timesheets etc. Uniformed tools for all of the partners to use that are simple and effective. </a:t>
            </a:r>
          </a:p>
          <a:p>
            <a:endParaRPr lang="en-GB" sz="1400" b="1" dirty="0">
              <a:effectLst>
                <a:outerShdw blurRad="38100" dist="38100" dir="2700000" algn="tl">
                  <a:srgbClr val="000000">
                    <a:alpha val="43137"/>
                  </a:srgbClr>
                </a:outerShdw>
              </a:effectLst>
            </a:endParaRPr>
          </a:p>
          <a:p>
            <a:pPr marL="285750" indent="-285750">
              <a:buFont typeface="Wingdings" panose="05000000000000000000" pitchFamily="2" charset="2"/>
              <a:buChar char="Ø"/>
            </a:pPr>
            <a:endParaRPr lang="en-GB" sz="1400" dirty="0"/>
          </a:p>
        </p:txBody>
      </p:sp>
    </p:spTree>
    <p:extLst>
      <p:ext uri="{BB962C8B-B14F-4D97-AF65-F5344CB8AC3E}">
        <p14:creationId xmlns:p14="http://schemas.microsoft.com/office/powerpoint/2010/main" val="12216982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u_flag_co_funded_pos_[rgb]_righ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7671" y="5994840"/>
            <a:ext cx="2261532" cy="64764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07376" y="255101"/>
            <a:ext cx="3288336" cy="369332"/>
          </a:xfrm>
          <a:prstGeom prst="rect">
            <a:avLst/>
          </a:prstGeom>
        </p:spPr>
        <p:txBody>
          <a:bodyPr wrap="none">
            <a:spAutoFit/>
          </a:bodyPr>
          <a:lstStyle/>
          <a:p>
            <a:r>
              <a:rPr lang="en-GB" dirty="0" smtClean="0">
                <a:solidFill>
                  <a:srgbClr val="C00000"/>
                </a:solidFill>
              </a:rPr>
              <a:t>&gt;&gt;Conclusion </a:t>
            </a:r>
            <a:r>
              <a:rPr lang="en-GB" dirty="0">
                <a:solidFill>
                  <a:srgbClr val="C00000"/>
                </a:solidFill>
              </a:rPr>
              <a:t>– </a:t>
            </a:r>
            <a:r>
              <a:rPr lang="en-GB" dirty="0" smtClean="0">
                <a:solidFill>
                  <a:srgbClr val="C00000"/>
                </a:solidFill>
              </a:rPr>
              <a:t>Leigh Robinson</a:t>
            </a:r>
            <a:endParaRPr lang="en-GB" dirty="0">
              <a:solidFill>
                <a:srgbClr val="C00000"/>
              </a:solidFill>
            </a:endParaRPr>
          </a:p>
        </p:txBody>
      </p:sp>
      <p:sp>
        <p:nvSpPr>
          <p:cNvPr id="5" name="Rectangle 4"/>
          <p:cNvSpPr/>
          <p:nvPr/>
        </p:nvSpPr>
        <p:spPr>
          <a:xfrm>
            <a:off x="507375" y="864973"/>
            <a:ext cx="8381251" cy="4524315"/>
          </a:xfrm>
          <a:prstGeom prst="rect">
            <a:avLst/>
          </a:prstGeom>
        </p:spPr>
        <p:txBody>
          <a:bodyPr wrap="square">
            <a:spAutoFit/>
          </a:bodyPr>
          <a:lstStyle/>
          <a:p>
            <a:r>
              <a:rPr lang="en-GB" sz="1400" dirty="0" smtClean="0"/>
              <a:t>The project is operating very successfully at UCAM &amp; the whole University is working hard together to provide a smooth, simple &amp; very effective service for the Student-Athletes &amp; Sport Tutors.</a:t>
            </a:r>
          </a:p>
          <a:p>
            <a:endParaRPr lang="en-GB" sz="1400" dirty="0"/>
          </a:p>
          <a:p>
            <a:r>
              <a:rPr lang="en-GB" sz="1400" dirty="0" smtClean="0"/>
              <a:t>Rio Olympics was a huge boost for the profile of UCAM as 65% of the Spain's medals were won by UCAM athletes. I certainly felt how proud the whole University was when I was there for two days &amp; had the pleasure to meet some of the Olympic athletes &amp; here the President of the school &amp; the President of Spain's IOC speak with great pride &amp; passion.</a:t>
            </a:r>
          </a:p>
          <a:p>
            <a:endParaRPr lang="en-GB" sz="1400" dirty="0"/>
          </a:p>
          <a:p>
            <a:r>
              <a:rPr lang="en-GB" sz="1400" dirty="0" smtClean="0"/>
              <a:t>All Departments are very happy with the systems that are in place, making everyone's life easy &amp; without complications.</a:t>
            </a:r>
          </a:p>
          <a:p>
            <a:endParaRPr lang="en-GB" sz="1400" dirty="0"/>
          </a:p>
          <a:p>
            <a:r>
              <a:rPr lang="en-GB" sz="1400" dirty="0" smtClean="0"/>
              <a:t>However, there is still room for improvement across the programme to continue to provide the best support for all that are involved in the project, &amp; to continue the high standards that sets UCAM apart from the other Universities in Spain.</a:t>
            </a:r>
          </a:p>
          <a:p>
            <a:endParaRPr lang="en-GB" sz="1400" dirty="0"/>
          </a:p>
          <a:p>
            <a:r>
              <a:rPr lang="en-GB" sz="1400" dirty="0" smtClean="0"/>
              <a:t> </a:t>
            </a:r>
          </a:p>
          <a:p>
            <a:endParaRPr lang="en-GB" sz="1400" dirty="0"/>
          </a:p>
          <a:p>
            <a:r>
              <a:rPr lang="en-GB" sz="1400" dirty="0" smtClean="0"/>
              <a:t> </a:t>
            </a:r>
            <a:endParaRPr lang="en-GB" sz="1400" dirty="0"/>
          </a:p>
          <a:p>
            <a:endParaRPr lang="en-GB" b="1" dirty="0">
              <a:effectLst>
                <a:outerShdw blurRad="38100" dist="38100" dir="2700000" algn="tl">
                  <a:srgbClr val="000000">
                    <a:alpha val="43137"/>
                  </a:srgbClr>
                </a:outerShdw>
              </a:effectLst>
            </a:endParaRPr>
          </a:p>
          <a:p>
            <a:pPr marL="285750" indent="-285750">
              <a:buFont typeface="Wingdings" panose="05000000000000000000" pitchFamily="2" charset="2"/>
              <a:buChar char="Ø"/>
            </a:pPr>
            <a:endParaRPr lang="en-GB" dirty="0"/>
          </a:p>
        </p:txBody>
      </p:sp>
    </p:spTree>
    <p:extLst>
      <p:ext uri="{BB962C8B-B14F-4D97-AF65-F5344CB8AC3E}">
        <p14:creationId xmlns:p14="http://schemas.microsoft.com/office/powerpoint/2010/main" val="29115001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eu_flag_co_funded_pos_[rgb]_righ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7671" y="5994840"/>
            <a:ext cx="2261532" cy="64764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7924" y="1981204"/>
            <a:ext cx="4843850" cy="272466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TextBox 4"/>
          <p:cNvSpPr txBox="1"/>
          <p:nvPr/>
        </p:nvSpPr>
        <p:spPr>
          <a:xfrm>
            <a:off x="897924" y="617838"/>
            <a:ext cx="8051108" cy="830997"/>
          </a:xfrm>
          <a:prstGeom prst="rect">
            <a:avLst/>
          </a:prstGeom>
          <a:noFill/>
        </p:spPr>
        <p:txBody>
          <a:bodyPr wrap="square" rtlCol="0">
            <a:spAutoFit/>
          </a:bodyPr>
          <a:lstStyle/>
          <a:p>
            <a:r>
              <a:rPr lang="en-GB" sz="2400" dirty="0" smtClean="0"/>
              <a:t>Big thank you to Antonio &amp; his team at UCAM for being the perfect hosts.</a:t>
            </a:r>
            <a:endParaRPr lang="en-US" sz="24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5017358" y="2329638"/>
            <a:ext cx="4963294" cy="279185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0233785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txBox="1">
            <a:spLocks/>
          </p:cNvSpPr>
          <p:nvPr/>
        </p:nvSpPr>
        <p:spPr>
          <a:xfrm>
            <a:off x="305923" y="311257"/>
            <a:ext cx="8800710" cy="5885260"/>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spcBef>
                <a:spcPts val="600"/>
              </a:spcBef>
              <a:buNone/>
            </a:pPr>
            <a:r>
              <a:rPr lang="en-GB" sz="3200" b="1" dirty="0" smtClean="0">
                <a:solidFill>
                  <a:srgbClr val="CD251A"/>
                </a:solidFill>
                <a:effectLst>
                  <a:outerShdw blurRad="38100" dist="38100" dir="2700000" algn="tl">
                    <a:srgbClr val="000000">
                      <a:alpha val="43137"/>
                    </a:srgbClr>
                  </a:outerShdw>
                </a:effectLst>
                <a:latin typeface="Calisto MT" pitchFamily="18" charset="0"/>
                <a:ea typeface="+mj-ea"/>
                <a:cs typeface="+mj-cs"/>
              </a:rPr>
              <a:t>Thank you for your attention!</a:t>
            </a:r>
          </a:p>
          <a:p>
            <a:pPr>
              <a:spcBef>
                <a:spcPts val="600"/>
              </a:spcBef>
            </a:pPr>
            <a:endParaRPr lang="en-GB" sz="4000" b="1" dirty="0" smtClean="0">
              <a:solidFill>
                <a:srgbClr val="CD251A"/>
              </a:solidFill>
              <a:effectLst>
                <a:outerShdw blurRad="38100" dist="38100" dir="2700000" algn="tl">
                  <a:srgbClr val="000000">
                    <a:alpha val="43137"/>
                  </a:srgbClr>
                </a:outerShdw>
              </a:effectLst>
              <a:latin typeface="Calisto MT" pitchFamily="18" charset="0"/>
              <a:ea typeface="+mj-ea"/>
              <a:cs typeface="+mj-cs"/>
            </a:endParaRPr>
          </a:p>
          <a:p>
            <a:pPr>
              <a:spcBef>
                <a:spcPts val="600"/>
              </a:spcBef>
            </a:pPr>
            <a:endParaRPr lang="en-GB" sz="2400" dirty="0">
              <a:solidFill>
                <a:srgbClr val="CD251A"/>
              </a:solidFill>
              <a:latin typeface="Calisto MT" pitchFamily="18" charset="0"/>
              <a:ea typeface="+mj-ea"/>
              <a:cs typeface="+mj-cs"/>
            </a:endParaRPr>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9821" y="1523238"/>
            <a:ext cx="1319339" cy="2057819"/>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2755" y="1522335"/>
            <a:ext cx="1319338" cy="2059624"/>
          </a:xfrm>
          <a:prstGeom prst="rect">
            <a:avLst/>
          </a:prstGeom>
        </p:spPr>
      </p:pic>
      <p:sp>
        <p:nvSpPr>
          <p:cNvPr id="13" name="TextBox 12"/>
          <p:cNvSpPr txBox="1"/>
          <p:nvPr/>
        </p:nvSpPr>
        <p:spPr>
          <a:xfrm>
            <a:off x="3079967" y="1517350"/>
            <a:ext cx="2135470" cy="646331"/>
          </a:xfrm>
          <a:prstGeom prst="rect">
            <a:avLst/>
          </a:prstGeom>
          <a:noFill/>
        </p:spPr>
        <p:txBody>
          <a:bodyPr wrap="square" rtlCol="0">
            <a:spAutoFit/>
          </a:bodyPr>
          <a:lstStyle/>
          <a:p>
            <a:r>
              <a:rPr lang="en-GB" sz="1200" b="1" dirty="0" smtClean="0">
                <a:solidFill>
                  <a:srgbClr val="CD251A"/>
                </a:solidFill>
              </a:rPr>
              <a:t>Leigh Robinson</a:t>
            </a:r>
          </a:p>
          <a:p>
            <a:r>
              <a:rPr lang="en-GB" sz="1200" dirty="0" smtClean="0"/>
              <a:t>Operations &amp; Project Manager</a:t>
            </a:r>
            <a:endParaRPr lang="en-GB" sz="1200" dirty="0"/>
          </a:p>
        </p:txBody>
      </p:sp>
      <p:sp>
        <p:nvSpPr>
          <p:cNvPr id="14" name="TextBox 13"/>
          <p:cNvSpPr txBox="1"/>
          <p:nvPr/>
        </p:nvSpPr>
        <p:spPr>
          <a:xfrm>
            <a:off x="7241073" y="1517350"/>
            <a:ext cx="1567029" cy="646331"/>
          </a:xfrm>
          <a:prstGeom prst="rect">
            <a:avLst/>
          </a:prstGeom>
          <a:noFill/>
        </p:spPr>
        <p:txBody>
          <a:bodyPr wrap="square" rtlCol="0">
            <a:spAutoFit/>
          </a:bodyPr>
          <a:lstStyle/>
          <a:p>
            <a:r>
              <a:rPr lang="en-GB" sz="1200" b="1" dirty="0" smtClean="0">
                <a:solidFill>
                  <a:srgbClr val="CD251A"/>
                </a:solidFill>
              </a:rPr>
              <a:t>Jeremy </a:t>
            </a:r>
            <a:r>
              <a:rPr lang="en-GB" sz="1200" b="1" dirty="0" err="1" smtClean="0">
                <a:solidFill>
                  <a:srgbClr val="CD251A"/>
                </a:solidFill>
              </a:rPr>
              <a:t>Yelland</a:t>
            </a:r>
            <a:endParaRPr lang="en-GB" sz="1200" b="1" dirty="0" smtClean="0">
              <a:solidFill>
                <a:srgbClr val="CD251A"/>
              </a:solidFill>
            </a:endParaRPr>
          </a:p>
          <a:p>
            <a:r>
              <a:rPr lang="en-GB" sz="1200" dirty="0" smtClean="0"/>
              <a:t>EU Programme Manager</a:t>
            </a:r>
            <a:endParaRPr lang="en-GB" sz="1200" dirty="0"/>
          </a:p>
        </p:txBody>
      </p:sp>
      <p:pic>
        <p:nvPicPr>
          <p:cNvPr id="28" name="Picture 2" descr="eu_flag_co_funded_pos_[rgb]_righ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7628" y="6022388"/>
            <a:ext cx="2261532" cy="64764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03820" y="4497100"/>
            <a:ext cx="3004915" cy="201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1260803" y="3795479"/>
            <a:ext cx="2177722" cy="276999"/>
          </a:xfrm>
          <a:prstGeom prst="rect">
            <a:avLst/>
          </a:prstGeom>
        </p:spPr>
        <p:txBody>
          <a:bodyPr wrap="square">
            <a:spAutoFit/>
          </a:bodyPr>
          <a:lstStyle/>
          <a:p>
            <a:r>
              <a:rPr lang="en-GB" sz="1200" dirty="0" smtClean="0">
                <a:solidFill>
                  <a:srgbClr val="002060"/>
                </a:solidFill>
                <a:latin typeface="Calisto MT" pitchFamily="18" charset="0"/>
              </a:rPr>
              <a:t>leigh@europatrainingltd.com</a:t>
            </a:r>
            <a:endParaRPr lang="en-GB" sz="1200" dirty="0">
              <a:solidFill>
                <a:srgbClr val="002060"/>
              </a:solidFill>
              <a:latin typeface="Calisto MT" pitchFamily="18" charset="0"/>
            </a:endParaRPr>
          </a:p>
        </p:txBody>
      </p:sp>
      <p:sp>
        <p:nvSpPr>
          <p:cNvPr id="18" name="Rectangle 17"/>
          <p:cNvSpPr/>
          <p:nvPr/>
        </p:nvSpPr>
        <p:spPr>
          <a:xfrm>
            <a:off x="5288493" y="3795480"/>
            <a:ext cx="2530148" cy="276999"/>
          </a:xfrm>
          <a:prstGeom prst="rect">
            <a:avLst/>
          </a:prstGeom>
        </p:spPr>
        <p:txBody>
          <a:bodyPr wrap="square">
            <a:spAutoFit/>
          </a:bodyPr>
          <a:lstStyle/>
          <a:p>
            <a:r>
              <a:rPr lang="en-GB" sz="1200" dirty="0" smtClean="0">
                <a:solidFill>
                  <a:srgbClr val="002060"/>
                </a:solidFill>
                <a:latin typeface="Calisto MT" pitchFamily="18" charset="0"/>
              </a:rPr>
              <a:t>jeremy@europatrainingltd.com</a:t>
            </a:r>
            <a:endParaRPr lang="en-GB" sz="1200" dirty="0">
              <a:solidFill>
                <a:srgbClr val="002060"/>
              </a:solidFill>
              <a:latin typeface="Calisto MT" pitchFamily="18" charset="0"/>
            </a:endParaRPr>
          </a:p>
        </p:txBody>
      </p:sp>
    </p:spTree>
    <p:extLst>
      <p:ext uri="{BB962C8B-B14F-4D97-AF65-F5344CB8AC3E}">
        <p14:creationId xmlns:p14="http://schemas.microsoft.com/office/powerpoint/2010/main" val="4607088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txBox="1">
            <a:spLocks/>
          </p:cNvSpPr>
          <p:nvPr/>
        </p:nvSpPr>
        <p:spPr>
          <a:xfrm>
            <a:off x="305923" y="311257"/>
            <a:ext cx="8800710" cy="5885260"/>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spcBef>
                <a:spcPts val="600"/>
              </a:spcBef>
              <a:buNone/>
            </a:pPr>
            <a:r>
              <a:rPr lang="en-GB" sz="3200" b="1" dirty="0" smtClean="0">
                <a:solidFill>
                  <a:srgbClr val="CD251A"/>
                </a:solidFill>
                <a:effectLst>
                  <a:outerShdw blurRad="38100" dist="38100" dir="2700000" algn="tl">
                    <a:srgbClr val="000000">
                      <a:alpha val="43137"/>
                    </a:srgbClr>
                  </a:outerShdw>
                </a:effectLst>
                <a:latin typeface="Calisto MT" pitchFamily="18" charset="0"/>
                <a:ea typeface="+mj-ea"/>
                <a:cs typeface="+mj-cs"/>
              </a:rPr>
              <a:t>Happy Birthday Oliver!!!!</a:t>
            </a:r>
          </a:p>
          <a:p>
            <a:pPr>
              <a:spcBef>
                <a:spcPts val="600"/>
              </a:spcBef>
            </a:pPr>
            <a:endParaRPr lang="en-GB" sz="4000" b="1" dirty="0" smtClean="0">
              <a:solidFill>
                <a:srgbClr val="CD251A"/>
              </a:solidFill>
              <a:effectLst>
                <a:outerShdw blurRad="38100" dist="38100" dir="2700000" algn="tl">
                  <a:srgbClr val="000000">
                    <a:alpha val="43137"/>
                  </a:srgbClr>
                </a:outerShdw>
              </a:effectLst>
              <a:latin typeface="Calisto MT" pitchFamily="18" charset="0"/>
              <a:ea typeface="+mj-ea"/>
              <a:cs typeface="+mj-cs"/>
            </a:endParaRPr>
          </a:p>
          <a:p>
            <a:pPr>
              <a:spcBef>
                <a:spcPts val="600"/>
              </a:spcBef>
            </a:pPr>
            <a:endParaRPr lang="en-GB" sz="2400" dirty="0">
              <a:solidFill>
                <a:srgbClr val="CD251A"/>
              </a:solidFill>
              <a:latin typeface="Calisto MT" pitchFamily="18" charset="0"/>
              <a:ea typeface="+mj-ea"/>
              <a:cs typeface="+mj-cs"/>
            </a:endParaRPr>
          </a:p>
        </p:txBody>
      </p:sp>
      <p:pic>
        <p:nvPicPr>
          <p:cNvPr id="15" name="Picture 14" descr="https://pbs.twimg.com/media/CZY_czmWAAA4mrO.jpg"/>
          <p:cNvPicPr/>
          <p:nvPr/>
        </p:nvPicPr>
        <p:blipFill rotWithShape="1">
          <a:blip r:embed="rId2">
            <a:extLst>
              <a:ext uri="{28A0092B-C50C-407E-A947-70E740481C1C}">
                <a14:useLocalDpi xmlns:a14="http://schemas.microsoft.com/office/drawing/2010/main" val="0"/>
              </a:ext>
            </a:extLst>
          </a:blip>
          <a:srcRect l="6582" b="23500"/>
          <a:stretch/>
        </p:blipFill>
        <p:spPr bwMode="auto">
          <a:xfrm>
            <a:off x="5155479" y="437509"/>
            <a:ext cx="4316549" cy="563275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pic>
        <p:nvPicPr>
          <p:cNvPr id="19" name="Picture 18"/>
          <p:cNvPicPr/>
          <p:nvPr/>
        </p:nvPicPr>
        <p:blipFill>
          <a:blip r:embed="rId3" cstate="print">
            <a:extLst>
              <a:ext uri="{28A0092B-C50C-407E-A947-70E740481C1C}">
                <a14:useLocalDpi xmlns:a14="http://schemas.microsoft.com/office/drawing/2010/main" val="0"/>
              </a:ext>
            </a:extLst>
          </a:blip>
          <a:stretch>
            <a:fillRect/>
          </a:stretch>
        </p:blipFill>
        <p:spPr>
          <a:xfrm>
            <a:off x="530524" y="1295163"/>
            <a:ext cx="4400355" cy="317875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 name="Picture 19" descr="Image result for blowing kisses"/>
          <p:cNvPicPr/>
          <p:nvPr/>
        </p:nvPicPr>
        <p:blipFill rotWithShape="1">
          <a:blip r:embed="rId4" cstate="print">
            <a:extLst>
              <a:ext uri="{28A0092B-C50C-407E-A947-70E740481C1C}">
                <a14:useLocalDpi xmlns:a14="http://schemas.microsoft.com/office/drawing/2010/main" val="0"/>
              </a:ext>
            </a:extLst>
          </a:blip>
          <a:srcRect l="6058" t="2845" r="5887" b="10730"/>
          <a:stretch/>
        </p:blipFill>
        <p:spPr bwMode="auto">
          <a:xfrm>
            <a:off x="3245514" y="5460648"/>
            <a:ext cx="1797665" cy="1397352"/>
          </a:xfrm>
          <a:prstGeom prst="rect">
            <a:avLst/>
          </a:prstGeom>
          <a:noFill/>
          <a:ln>
            <a:noFill/>
          </a:ln>
          <a:extLst>
            <a:ext uri="{53640926-AAD7-44D8-BBD7-CCE9431645EC}">
              <a14:shadowObscured xmlns:a14="http://schemas.microsoft.com/office/drawing/2010/main"/>
            </a:ext>
          </a:extLst>
        </p:spPr>
      </p:pic>
      <p:pic>
        <p:nvPicPr>
          <p:cNvPr id="22" name="Picture 21" descr="Related image"/>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27646" y="5547977"/>
            <a:ext cx="1496145" cy="1222693"/>
          </a:xfrm>
          <a:prstGeom prst="rect">
            <a:avLst/>
          </a:prstGeom>
          <a:noFill/>
          <a:ln>
            <a:noFill/>
          </a:ln>
        </p:spPr>
      </p:pic>
    </p:spTree>
    <p:extLst>
      <p:ext uri="{BB962C8B-B14F-4D97-AF65-F5344CB8AC3E}">
        <p14:creationId xmlns:p14="http://schemas.microsoft.com/office/powerpoint/2010/main" val="27133797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61318" y="316358"/>
            <a:ext cx="8939658" cy="6186309"/>
          </a:xfrm>
          <a:prstGeom prst="rect">
            <a:avLst/>
          </a:prstGeom>
          <a:noFill/>
        </p:spPr>
        <p:txBody>
          <a:bodyPr wrap="square" rtlCol="0">
            <a:spAutoFit/>
          </a:bodyPr>
          <a:lstStyle/>
          <a:p>
            <a:endParaRPr lang="en-GB" b="1" dirty="0" smtClean="0"/>
          </a:p>
          <a:p>
            <a:r>
              <a:rPr lang="en-GB" b="1" dirty="0" smtClean="0">
                <a:solidFill>
                  <a:srgbClr val="CD251A"/>
                </a:solidFill>
              </a:rPr>
              <a:t>ESTPORT </a:t>
            </a:r>
            <a:r>
              <a:rPr lang="en-GB" b="1" dirty="0" smtClean="0">
                <a:solidFill>
                  <a:srgbClr val="CD251A"/>
                </a:solidFill>
              </a:rPr>
              <a:t>First </a:t>
            </a:r>
            <a:r>
              <a:rPr lang="en-GB" b="1" dirty="0" smtClean="0">
                <a:solidFill>
                  <a:srgbClr val="CD251A"/>
                </a:solidFill>
              </a:rPr>
              <a:t>Evaluation </a:t>
            </a:r>
            <a:r>
              <a:rPr lang="en-GB" b="1" dirty="0" smtClean="0">
                <a:solidFill>
                  <a:srgbClr val="CD251A"/>
                </a:solidFill>
              </a:rPr>
              <a:t>Meeting – UCAM – </a:t>
            </a:r>
            <a:r>
              <a:rPr lang="en-GB" sz="1400" b="1" dirty="0" smtClean="0">
                <a:solidFill>
                  <a:srgbClr val="002060"/>
                </a:solidFill>
              </a:rPr>
              <a:t>completed on 17</a:t>
            </a:r>
            <a:r>
              <a:rPr lang="en-GB" sz="1400" b="1" baseline="30000" dirty="0" smtClean="0">
                <a:solidFill>
                  <a:srgbClr val="002060"/>
                </a:solidFill>
              </a:rPr>
              <a:t>th</a:t>
            </a:r>
            <a:r>
              <a:rPr lang="en-GB" sz="1400" b="1" dirty="0" smtClean="0">
                <a:solidFill>
                  <a:srgbClr val="002060"/>
                </a:solidFill>
              </a:rPr>
              <a:t>-18</a:t>
            </a:r>
            <a:r>
              <a:rPr lang="en-GB" sz="1400" b="1" baseline="30000" dirty="0" smtClean="0">
                <a:solidFill>
                  <a:srgbClr val="002060"/>
                </a:solidFill>
              </a:rPr>
              <a:t>th</a:t>
            </a:r>
            <a:r>
              <a:rPr lang="en-GB" sz="1400" b="1" dirty="0" smtClean="0">
                <a:solidFill>
                  <a:srgbClr val="002060"/>
                </a:solidFill>
              </a:rPr>
              <a:t> October 2016 </a:t>
            </a:r>
          </a:p>
          <a:p>
            <a:endParaRPr lang="en-GB" dirty="0"/>
          </a:p>
          <a:p>
            <a:r>
              <a:rPr lang="en-GB" dirty="0" smtClean="0"/>
              <a:t>The project evaluation based on the open questionnaire </a:t>
            </a:r>
            <a:r>
              <a:rPr lang="en-GB" dirty="0"/>
              <a:t>&amp;</a:t>
            </a:r>
            <a:r>
              <a:rPr lang="en-GB" dirty="0" smtClean="0"/>
              <a:t> face-to-face interviews, was conducted with the following actors involved in the project implementation </a:t>
            </a:r>
            <a:r>
              <a:rPr lang="en-GB" dirty="0"/>
              <a:t>&amp;</a:t>
            </a:r>
            <a:r>
              <a:rPr lang="en-GB" dirty="0" smtClean="0"/>
              <a:t> development:</a:t>
            </a:r>
          </a:p>
          <a:p>
            <a:endParaRPr lang="en-GB" dirty="0"/>
          </a:p>
          <a:p>
            <a:pPr marL="285750" indent="-285750">
              <a:buFont typeface="Wingdings" panose="05000000000000000000" pitchFamily="2" charset="2"/>
              <a:buChar char="Ø"/>
            </a:pPr>
            <a:r>
              <a:rPr lang="en-GB" b="1" dirty="0" smtClean="0"/>
              <a:t>Student Athlete        </a:t>
            </a:r>
            <a:r>
              <a:rPr lang="en-GB" dirty="0" smtClean="0"/>
              <a:t>– Vicente </a:t>
            </a:r>
            <a:r>
              <a:rPr lang="en-US" dirty="0"/>
              <a:t>Guardiola</a:t>
            </a:r>
            <a:r>
              <a:rPr lang="en-US" b="1" dirty="0"/>
              <a:t> </a:t>
            </a:r>
            <a:endParaRPr lang="en-GB" dirty="0" smtClean="0"/>
          </a:p>
          <a:p>
            <a:pPr marL="285750" indent="-285750">
              <a:buFont typeface="Wingdings" panose="05000000000000000000" pitchFamily="2" charset="2"/>
              <a:buChar char="Ø"/>
            </a:pPr>
            <a:r>
              <a:rPr lang="en-GB" b="1" dirty="0" smtClean="0"/>
              <a:t>Sport Tutor 	          </a:t>
            </a:r>
            <a:r>
              <a:rPr lang="en-GB" dirty="0" smtClean="0"/>
              <a:t>– Juan </a:t>
            </a:r>
            <a:r>
              <a:rPr lang="en-GB" dirty="0"/>
              <a:t>Alfonso Garcia</a:t>
            </a:r>
            <a:endParaRPr lang="en-GB" dirty="0" smtClean="0"/>
          </a:p>
          <a:p>
            <a:pPr marL="285750" indent="-285750">
              <a:buFont typeface="Wingdings" panose="05000000000000000000" pitchFamily="2" charset="2"/>
              <a:buChar char="Ø"/>
            </a:pPr>
            <a:r>
              <a:rPr lang="en-GB" b="1" dirty="0" smtClean="0"/>
              <a:t>Finance Manager      </a:t>
            </a:r>
            <a:r>
              <a:rPr lang="en-GB" dirty="0" smtClean="0"/>
              <a:t>– David Heiser</a:t>
            </a:r>
          </a:p>
          <a:p>
            <a:pPr marL="285750" indent="-285750">
              <a:buFont typeface="Wingdings" panose="05000000000000000000" pitchFamily="2" charset="2"/>
              <a:buChar char="Ø"/>
            </a:pPr>
            <a:r>
              <a:rPr lang="en-GB" b="1" dirty="0" smtClean="0"/>
              <a:t>Project Manager </a:t>
            </a:r>
            <a:r>
              <a:rPr lang="en-GB" dirty="0" smtClean="0"/>
              <a:t>      - Antonio Sanchez Pato</a:t>
            </a:r>
          </a:p>
          <a:p>
            <a:pPr marL="285750" indent="-285750">
              <a:buFont typeface="Wingdings" panose="05000000000000000000" pitchFamily="2" charset="2"/>
              <a:buChar char="Ø"/>
            </a:pPr>
            <a:r>
              <a:rPr lang="en-GB" b="1" dirty="0" smtClean="0"/>
              <a:t>Sports Service Staff  </a:t>
            </a:r>
            <a:r>
              <a:rPr lang="en-GB" dirty="0" smtClean="0"/>
              <a:t>- Pablo </a:t>
            </a:r>
            <a:r>
              <a:rPr lang="en-GB" dirty="0" err="1" smtClean="0"/>
              <a:t>Rosique</a:t>
            </a:r>
            <a:endParaRPr lang="en-GB" dirty="0" smtClean="0"/>
          </a:p>
          <a:p>
            <a:endParaRPr lang="en-GB" dirty="0" smtClean="0"/>
          </a:p>
          <a:p>
            <a:endParaRPr lang="en-GB" dirty="0"/>
          </a:p>
          <a:p>
            <a:endParaRPr lang="en-GB" dirty="0" smtClean="0"/>
          </a:p>
          <a:p>
            <a:endParaRPr lang="en-GB" dirty="0"/>
          </a:p>
          <a:p>
            <a:r>
              <a:rPr lang="en-GB" dirty="0" smtClean="0"/>
              <a:t>Two day evaluation process was successfully accomplished with open </a:t>
            </a:r>
            <a:r>
              <a:rPr lang="en-GB" dirty="0"/>
              <a:t>&amp;</a:t>
            </a:r>
            <a:r>
              <a:rPr lang="en-GB" dirty="0" smtClean="0"/>
              <a:t> honest feedback creating very positive results with some room for improvement.</a:t>
            </a:r>
          </a:p>
          <a:p>
            <a:endParaRPr lang="en-GB" dirty="0"/>
          </a:p>
          <a:p>
            <a:endParaRPr lang="en-GB" dirty="0" smtClean="0"/>
          </a:p>
          <a:p>
            <a:endParaRPr lang="en-GB" dirty="0"/>
          </a:p>
          <a:p>
            <a:endParaRPr lang="en-GB" dirty="0"/>
          </a:p>
        </p:txBody>
      </p:sp>
      <p:pic>
        <p:nvPicPr>
          <p:cNvPr id="13" name="Picture 2" descr="eu_flag_co_funded_pos_[rgb]_righ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7628" y="6022388"/>
            <a:ext cx="2261532" cy="647642"/>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64867" y="2117125"/>
            <a:ext cx="3788509" cy="226602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1827504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4904950" y="1473143"/>
            <a:ext cx="5035839" cy="283265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1069330" y="2385553"/>
            <a:ext cx="4345456" cy="257750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Picture 4" descr="eu_flag_co_funded_pos_[rgb]_righ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7671" y="5994840"/>
            <a:ext cx="2261532" cy="64764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20579" y="307327"/>
            <a:ext cx="6373345" cy="1046440"/>
          </a:xfrm>
          <a:prstGeom prst="rect">
            <a:avLst/>
          </a:prstGeom>
          <a:noFill/>
        </p:spPr>
        <p:txBody>
          <a:bodyPr wrap="square" rtlCol="0">
            <a:spAutoFit/>
          </a:bodyPr>
          <a:lstStyle/>
          <a:p>
            <a:r>
              <a:rPr lang="en-US" b="1" dirty="0" smtClean="0">
                <a:solidFill>
                  <a:srgbClr val="CD251A"/>
                </a:solidFill>
              </a:rPr>
              <a:t>&gt;&gt; Case study</a:t>
            </a:r>
          </a:p>
          <a:p>
            <a:endParaRPr lang="en-US" sz="800" b="1" dirty="0" smtClean="0">
              <a:solidFill>
                <a:srgbClr val="CD251A"/>
              </a:solidFill>
            </a:endParaRPr>
          </a:p>
          <a:p>
            <a:r>
              <a:rPr lang="en-US" b="1" dirty="0" smtClean="0"/>
              <a:t>Student Athlete Vicente Guardiola </a:t>
            </a:r>
            <a:r>
              <a:rPr lang="en-US" dirty="0" smtClean="0"/>
              <a:t>of UCAM &amp;</a:t>
            </a:r>
          </a:p>
          <a:p>
            <a:r>
              <a:rPr lang="en-US" b="1" dirty="0" smtClean="0"/>
              <a:t>Leigh Robinson </a:t>
            </a:r>
            <a:r>
              <a:rPr lang="en-US" dirty="0" smtClean="0"/>
              <a:t>from Europa Community</a:t>
            </a:r>
            <a:endParaRPr lang="en-US" dirty="0"/>
          </a:p>
        </p:txBody>
      </p:sp>
    </p:spTree>
    <p:extLst>
      <p:ext uri="{BB962C8B-B14F-4D97-AF65-F5344CB8AC3E}">
        <p14:creationId xmlns:p14="http://schemas.microsoft.com/office/powerpoint/2010/main" val="5252907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8985" y="264028"/>
            <a:ext cx="4934464" cy="400110"/>
          </a:xfrm>
          <a:prstGeom prst="rect">
            <a:avLst/>
          </a:prstGeom>
        </p:spPr>
        <p:txBody>
          <a:bodyPr wrap="square">
            <a:spAutoFit/>
          </a:bodyPr>
          <a:lstStyle/>
          <a:p>
            <a:pPr algn="just"/>
            <a:r>
              <a:rPr lang="en-GB" sz="2000" b="1" dirty="0" smtClean="0">
                <a:solidFill>
                  <a:srgbClr val="CD251A"/>
                </a:solidFill>
              </a:rPr>
              <a:t>&gt;&gt; Student Athlete Feedback</a:t>
            </a:r>
            <a:endParaRPr lang="en-GB" sz="2000" b="1" dirty="0">
              <a:solidFill>
                <a:srgbClr val="CD251A"/>
              </a:solidFill>
            </a:endParaRPr>
          </a:p>
        </p:txBody>
      </p:sp>
      <p:pic>
        <p:nvPicPr>
          <p:cNvPr id="3" name="Picture 2" descr="eu_flag_co_funded_pos_[rgb]_righ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7671" y="5994840"/>
            <a:ext cx="2261532" cy="64764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18984" y="701086"/>
            <a:ext cx="8929815" cy="524759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endParaRPr lang="en-GB" sz="1400" dirty="0"/>
          </a:p>
          <a:p>
            <a:r>
              <a:rPr lang="en-GB" sz="1600" b="1" dirty="0" smtClean="0">
                <a:solidFill>
                  <a:srgbClr val="800000"/>
                </a:solidFill>
                <a:effectLst>
                  <a:outerShdw blurRad="38100" dist="38100" dir="2700000" algn="tl">
                    <a:srgbClr val="000000">
                      <a:alpha val="43137"/>
                    </a:srgbClr>
                  </a:outerShdw>
                </a:effectLst>
              </a:rPr>
              <a:t>Athlete</a:t>
            </a:r>
            <a:r>
              <a:rPr lang="en-GB" sz="1600" b="1" dirty="0" smtClean="0">
                <a:solidFill>
                  <a:srgbClr val="800000"/>
                </a:solidFill>
              </a:rPr>
              <a:t> - </a:t>
            </a:r>
            <a:r>
              <a:rPr lang="en-US" sz="1600" b="1" dirty="0">
                <a:solidFill>
                  <a:srgbClr val="800000"/>
                </a:solidFill>
              </a:rPr>
              <a:t>Vicente </a:t>
            </a:r>
            <a:r>
              <a:rPr lang="en-US" sz="1600" b="1" dirty="0" smtClean="0">
                <a:solidFill>
                  <a:srgbClr val="800000"/>
                </a:solidFill>
              </a:rPr>
              <a:t>Guardiola</a:t>
            </a:r>
            <a:r>
              <a:rPr lang="en-US" sz="1400" dirty="0" smtClean="0"/>
              <a:t>, 24 year old male Decathlete. In his second year studying to be a teacher</a:t>
            </a:r>
            <a:r>
              <a:rPr lang="en-US" dirty="0" smtClean="0"/>
              <a:t>.</a:t>
            </a:r>
          </a:p>
          <a:p>
            <a:endParaRPr lang="en-GB" sz="1400" dirty="0" smtClean="0"/>
          </a:p>
          <a:p>
            <a:r>
              <a:rPr lang="en-GB" sz="1400" b="1" dirty="0" smtClean="0">
                <a:effectLst>
                  <a:outerShdw blurRad="38100" dist="38100" dir="2700000" algn="tl">
                    <a:srgbClr val="000000">
                      <a:alpha val="43137"/>
                    </a:srgbClr>
                  </a:outerShdw>
                </a:effectLst>
              </a:rPr>
              <a:t>Key feedback points:</a:t>
            </a:r>
          </a:p>
          <a:p>
            <a:endParaRPr lang="en-GB" sz="1400" dirty="0" smtClean="0"/>
          </a:p>
          <a:p>
            <a:pPr marL="285750" indent="-285750">
              <a:buFont typeface="Wingdings" panose="05000000000000000000" pitchFamily="2" charset="2"/>
              <a:buChar char="Ø"/>
            </a:pPr>
            <a:r>
              <a:rPr lang="en-GB" sz="1400" dirty="0" smtClean="0"/>
              <a:t>Communication has been excellent with his sport tutor and they regularly communicate either in person or by phone.</a:t>
            </a:r>
          </a:p>
          <a:p>
            <a:pPr marL="285750" indent="-285750">
              <a:buFont typeface="Wingdings" panose="05000000000000000000" pitchFamily="2" charset="2"/>
              <a:buChar char="Ø"/>
            </a:pPr>
            <a:endParaRPr lang="en-GB" sz="500" dirty="0" smtClean="0"/>
          </a:p>
          <a:p>
            <a:pPr marL="285750" indent="-285750">
              <a:buFont typeface="Wingdings" panose="05000000000000000000" pitchFamily="2" charset="2"/>
              <a:buChar char="Ø"/>
            </a:pPr>
            <a:r>
              <a:rPr lang="en-GB" sz="1400" dirty="0" smtClean="0"/>
              <a:t>He felt the benefits of having a sport tutor were to give him career advice, help with time management and assignments/deadlines and providing academic support. Also acting as a good liaison between himself and his lecturers.</a:t>
            </a:r>
          </a:p>
          <a:p>
            <a:pPr marL="285750" indent="-285750">
              <a:buFont typeface="Wingdings" panose="05000000000000000000" pitchFamily="2" charset="2"/>
              <a:buChar char="Ø"/>
            </a:pPr>
            <a:endParaRPr lang="en-GB" sz="500" dirty="0" smtClean="0"/>
          </a:p>
          <a:p>
            <a:pPr marL="285750" indent="-285750">
              <a:buFont typeface="Wingdings" panose="05000000000000000000" pitchFamily="2" charset="2"/>
              <a:buChar char="Ø"/>
            </a:pPr>
            <a:r>
              <a:rPr lang="en-GB" sz="1400" dirty="0" smtClean="0"/>
              <a:t>Vicente is very happy attending UCAM as it has made his life very easy! The sport tutor programme has had a real impact on him both academically and with his sport.</a:t>
            </a:r>
          </a:p>
          <a:p>
            <a:pPr marL="285750" indent="-285750">
              <a:buFont typeface="Wingdings" panose="05000000000000000000" pitchFamily="2" charset="2"/>
              <a:buChar char="Ø"/>
            </a:pPr>
            <a:endParaRPr lang="en-GB" sz="500" dirty="0" smtClean="0"/>
          </a:p>
          <a:p>
            <a:pPr marL="285750" indent="-285750">
              <a:buFont typeface="Wingdings" panose="05000000000000000000" pitchFamily="2" charset="2"/>
              <a:buChar char="Ø"/>
            </a:pPr>
            <a:r>
              <a:rPr lang="en-GB" sz="1400" dirty="0" smtClean="0"/>
              <a:t>He feels the service is really well structured and his sport tutor is really easy to get in contact with and to communicate with. The sport tutor is also very supportive towards his athletic needs.</a:t>
            </a:r>
          </a:p>
          <a:p>
            <a:pPr marL="285750" indent="-285750">
              <a:buFont typeface="Wingdings" panose="05000000000000000000" pitchFamily="2" charset="2"/>
              <a:buChar char="Ø"/>
            </a:pPr>
            <a:endParaRPr lang="en-GB" sz="500" dirty="0" smtClean="0"/>
          </a:p>
          <a:p>
            <a:pPr marL="285750" indent="-285750">
              <a:buFont typeface="Wingdings" panose="05000000000000000000" pitchFamily="2" charset="2"/>
              <a:buChar char="Ø"/>
            </a:pPr>
            <a:r>
              <a:rPr lang="en-GB" sz="1400" dirty="0" smtClean="0"/>
              <a:t>The student-athlete reported no difficulties to being involved in the sport tutor programme – he is very happy.</a:t>
            </a:r>
          </a:p>
          <a:p>
            <a:pPr marL="171450" indent="-171450">
              <a:buFont typeface="Wingdings" panose="05000000000000000000" pitchFamily="2" charset="2"/>
              <a:buChar char="Ø"/>
            </a:pPr>
            <a:endParaRPr lang="en-GB" sz="500" dirty="0" smtClean="0"/>
          </a:p>
          <a:p>
            <a:pPr marL="285750" indent="-285750">
              <a:buFont typeface="Wingdings" panose="05000000000000000000" pitchFamily="2" charset="2"/>
              <a:buChar char="Ø"/>
            </a:pPr>
            <a:r>
              <a:rPr lang="en-GB" sz="1400" dirty="0" smtClean="0"/>
              <a:t>However, he did identify one weakness! He feels there should be more understanding from his teachers about his athletic and academic requirements  - even when they liaise direct with his sport tutor.</a:t>
            </a:r>
          </a:p>
          <a:p>
            <a:endParaRPr lang="en-US" dirty="0" smtClean="0"/>
          </a:p>
          <a:p>
            <a:endParaRPr lang="en-GB" dirty="0"/>
          </a:p>
          <a:p>
            <a:endParaRPr lang="en-US" dirty="0" smtClean="0"/>
          </a:p>
        </p:txBody>
      </p:sp>
    </p:spTree>
    <p:extLst>
      <p:ext uri="{BB962C8B-B14F-4D97-AF65-F5344CB8AC3E}">
        <p14:creationId xmlns:p14="http://schemas.microsoft.com/office/powerpoint/2010/main" val="1480248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8985" y="264028"/>
            <a:ext cx="5107458" cy="400110"/>
          </a:xfrm>
          <a:prstGeom prst="rect">
            <a:avLst/>
          </a:prstGeom>
        </p:spPr>
        <p:txBody>
          <a:bodyPr wrap="square">
            <a:spAutoFit/>
          </a:bodyPr>
          <a:lstStyle/>
          <a:p>
            <a:pPr algn="just"/>
            <a:r>
              <a:rPr lang="en-GB" sz="2000" b="1" dirty="0" smtClean="0">
                <a:solidFill>
                  <a:srgbClr val="CD251A"/>
                </a:solidFill>
              </a:rPr>
              <a:t>&gt;&gt; Student Athlete Case Study</a:t>
            </a:r>
            <a:endParaRPr lang="en-GB" sz="2000" b="1" dirty="0">
              <a:solidFill>
                <a:srgbClr val="CD251A"/>
              </a:solidFill>
            </a:endParaRPr>
          </a:p>
        </p:txBody>
      </p:sp>
      <p:pic>
        <p:nvPicPr>
          <p:cNvPr id="3" name="Picture 2" descr="eu_flag_co_funded_pos_[rgb]_righ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7671" y="5994840"/>
            <a:ext cx="2261532" cy="64764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18985" y="648045"/>
            <a:ext cx="8542638" cy="4801314"/>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endParaRPr lang="en-GB" sz="1400" dirty="0" smtClean="0"/>
          </a:p>
          <a:p>
            <a:endParaRPr lang="en-GB" sz="1400" dirty="0"/>
          </a:p>
          <a:p>
            <a:r>
              <a:rPr lang="en-GB" sz="1400" b="1" dirty="0" smtClean="0">
                <a:effectLst>
                  <a:outerShdw blurRad="38100" dist="38100" dir="2700000" algn="tl">
                    <a:srgbClr val="000000">
                      <a:alpha val="43137"/>
                    </a:srgbClr>
                  </a:outerShdw>
                </a:effectLst>
              </a:rPr>
              <a:t>Athlete</a:t>
            </a:r>
            <a:r>
              <a:rPr lang="en-GB" sz="1400" dirty="0" smtClean="0"/>
              <a:t> - </a:t>
            </a:r>
            <a:r>
              <a:rPr lang="en-US" sz="1400" dirty="0">
                <a:solidFill>
                  <a:srgbClr val="002060"/>
                </a:solidFill>
              </a:rPr>
              <a:t>Vicente </a:t>
            </a:r>
            <a:r>
              <a:rPr lang="en-US" sz="1400" dirty="0" smtClean="0">
                <a:solidFill>
                  <a:srgbClr val="002060"/>
                </a:solidFill>
              </a:rPr>
              <a:t>Guardiola</a:t>
            </a:r>
            <a:r>
              <a:rPr lang="en-US" sz="1400" dirty="0" smtClean="0"/>
              <a:t>, 24 year old male Decathlete. In his second year studying to be a teacher</a:t>
            </a:r>
            <a:r>
              <a:rPr lang="en-US" dirty="0" smtClean="0"/>
              <a:t>.</a:t>
            </a:r>
          </a:p>
          <a:p>
            <a:endParaRPr lang="en-GB" sz="1400" dirty="0" smtClean="0"/>
          </a:p>
          <a:p>
            <a:r>
              <a:rPr lang="en-GB" sz="1400" b="1" dirty="0" smtClean="0">
                <a:effectLst>
                  <a:outerShdw blurRad="38100" dist="38100" dir="2700000" algn="tl">
                    <a:srgbClr val="000000">
                      <a:alpha val="43137"/>
                    </a:srgbClr>
                  </a:outerShdw>
                </a:effectLst>
              </a:rPr>
              <a:t>How have you been specifically helped your sport tutor:</a:t>
            </a:r>
          </a:p>
          <a:p>
            <a:endParaRPr lang="en-GB" sz="1400" dirty="0"/>
          </a:p>
          <a:p>
            <a:r>
              <a:rPr lang="en-GB" sz="1400" dirty="0" smtClean="0"/>
              <a:t>Vincente had a career dilemma and was unsure which profession to choose or what was required to become Teacher or Lecturer.</a:t>
            </a:r>
          </a:p>
          <a:p>
            <a:endParaRPr lang="en-GB" sz="1400" dirty="0"/>
          </a:p>
          <a:p>
            <a:r>
              <a:rPr lang="en-GB" sz="1400" dirty="0" smtClean="0"/>
              <a:t>He met with his sport tutor who was able to offer him neutral and positive career advise on which courses and training programmes he would need to attend and undertake to gain the necessary qualifications to become either of his choices.</a:t>
            </a:r>
          </a:p>
          <a:p>
            <a:endParaRPr lang="en-GB" sz="1400" dirty="0"/>
          </a:p>
          <a:p>
            <a:r>
              <a:rPr lang="en-GB" sz="1400" dirty="0" smtClean="0"/>
              <a:t>The intervention from his sport tutor was very important to Vincente as it now gave him confidence and much clearer picture on how and what he needed to do to make the right decision for his future.</a:t>
            </a:r>
          </a:p>
          <a:p>
            <a:endParaRPr lang="en-GB" sz="1400" dirty="0"/>
          </a:p>
          <a:p>
            <a:r>
              <a:rPr lang="en-GB" sz="1400" dirty="0" smtClean="0"/>
              <a:t>Vincente feels that without the support and guidance from a sport tutor figure, he may have had to consider taking a year out of his schedule to seriously think his future, career goals and to research what he needed to do to achieve the right career path.</a:t>
            </a:r>
            <a:endParaRPr lang="en-US" dirty="0" smtClean="0"/>
          </a:p>
          <a:p>
            <a:endParaRPr lang="en-GB" dirty="0"/>
          </a:p>
          <a:p>
            <a:endParaRPr lang="en-US" dirty="0" smtClean="0"/>
          </a:p>
        </p:txBody>
      </p:sp>
    </p:spTree>
    <p:extLst>
      <p:ext uri="{BB962C8B-B14F-4D97-AF65-F5344CB8AC3E}">
        <p14:creationId xmlns:p14="http://schemas.microsoft.com/office/powerpoint/2010/main" val="37537585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eu_flag_co_funded_pos_[rgb]_righ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7671" y="5994840"/>
            <a:ext cx="2261532" cy="64764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66335" y="1817065"/>
            <a:ext cx="7039187" cy="395954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TextBox 4"/>
          <p:cNvSpPr txBox="1"/>
          <p:nvPr/>
        </p:nvSpPr>
        <p:spPr>
          <a:xfrm>
            <a:off x="288324" y="675503"/>
            <a:ext cx="8122508" cy="646331"/>
          </a:xfrm>
          <a:prstGeom prst="rect">
            <a:avLst/>
          </a:prstGeom>
          <a:noFill/>
        </p:spPr>
        <p:txBody>
          <a:bodyPr wrap="square" rtlCol="0">
            <a:spAutoFit/>
          </a:bodyPr>
          <a:lstStyle/>
          <a:p>
            <a:r>
              <a:rPr lang="en-GB" dirty="0" smtClean="0"/>
              <a:t>Sport Tutor meeting with </a:t>
            </a:r>
            <a:r>
              <a:rPr lang="en-GB" b="1" dirty="0" smtClean="0"/>
              <a:t>Juan Alfonso Garcia </a:t>
            </a:r>
            <a:r>
              <a:rPr lang="en-GB" dirty="0" smtClean="0"/>
              <a:t>&amp; assistants, </a:t>
            </a:r>
            <a:r>
              <a:rPr lang="en-GB" b="1" dirty="0" smtClean="0"/>
              <a:t>Lourdes </a:t>
            </a:r>
            <a:r>
              <a:rPr lang="en-GB" b="1" dirty="0" err="1" smtClean="0"/>
              <a:t>Merono</a:t>
            </a:r>
            <a:r>
              <a:rPr lang="en-GB" b="1" dirty="0" smtClean="0"/>
              <a:t> Garcia </a:t>
            </a:r>
            <a:r>
              <a:rPr lang="en-GB" dirty="0" smtClean="0"/>
              <a:t>&amp; </a:t>
            </a:r>
            <a:r>
              <a:rPr lang="en-GB" b="1" dirty="0" smtClean="0"/>
              <a:t>Maria de la Trinidad Morales </a:t>
            </a:r>
            <a:r>
              <a:rPr lang="en-GB" b="1" dirty="0" err="1" smtClean="0"/>
              <a:t>Belando</a:t>
            </a:r>
            <a:r>
              <a:rPr lang="en-GB" b="1" dirty="0" smtClean="0"/>
              <a:t> </a:t>
            </a:r>
            <a:r>
              <a:rPr lang="en-GB" dirty="0" smtClean="0"/>
              <a:t>of </a:t>
            </a:r>
            <a:r>
              <a:rPr lang="en-GB" b="1" dirty="0" smtClean="0"/>
              <a:t>UCAM</a:t>
            </a:r>
            <a:endParaRPr lang="en-US" b="1" dirty="0"/>
          </a:p>
        </p:txBody>
      </p:sp>
    </p:spTree>
    <p:extLst>
      <p:ext uri="{BB962C8B-B14F-4D97-AF65-F5344CB8AC3E}">
        <p14:creationId xmlns:p14="http://schemas.microsoft.com/office/powerpoint/2010/main" val="19719513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8985" y="41009"/>
            <a:ext cx="3218988" cy="646331"/>
          </a:xfrm>
          <a:prstGeom prst="rect">
            <a:avLst/>
          </a:prstGeom>
        </p:spPr>
        <p:txBody>
          <a:bodyPr wrap="square">
            <a:spAutoFit/>
          </a:bodyPr>
          <a:lstStyle/>
          <a:p>
            <a:pPr algn="just"/>
            <a:endParaRPr lang="en-GB" b="1" dirty="0" smtClean="0">
              <a:solidFill>
                <a:srgbClr val="CD251A"/>
              </a:solidFill>
            </a:endParaRPr>
          </a:p>
          <a:p>
            <a:pPr algn="just"/>
            <a:r>
              <a:rPr lang="en-GB" b="1" dirty="0" smtClean="0">
                <a:solidFill>
                  <a:srgbClr val="CD251A"/>
                </a:solidFill>
              </a:rPr>
              <a:t>&gt;&gt;Sport Tutor Feedback</a:t>
            </a:r>
            <a:endParaRPr lang="en-GB" b="1" dirty="0">
              <a:solidFill>
                <a:srgbClr val="CD251A"/>
              </a:solidFill>
            </a:endParaRPr>
          </a:p>
        </p:txBody>
      </p:sp>
      <p:pic>
        <p:nvPicPr>
          <p:cNvPr id="3" name="Picture 2" descr="eu_flag_co_funded_pos_[rgb]_righ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7671" y="5994840"/>
            <a:ext cx="2261532" cy="64764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18985" y="648045"/>
            <a:ext cx="8542638" cy="5047536"/>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endParaRPr lang="en-GB" sz="1400" dirty="0" smtClean="0"/>
          </a:p>
          <a:p>
            <a:r>
              <a:rPr lang="en-GB" sz="1400" b="1" dirty="0" smtClean="0">
                <a:effectLst>
                  <a:outerShdw blurRad="38100" dist="38100" dir="2700000" algn="tl">
                    <a:srgbClr val="000000">
                      <a:alpha val="43137"/>
                    </a:srgbClr>
                  </a:outerShdw>
                </a:effectLst>
              </a:rPr>
              <a:t>Tutor</a:t>
            </a:r>
            <a:r>
              <a:rPr lang="en-GB" sz="1400" dirty="0" smtClean="0"/>
              <a:t> – </a:t>
            </a:r>
            <a:r>
              <a:rPr lang="en-GB" sz="1400" b="1" dirty="0" smtClean="0">
                <a:solidFill>
                  <a:srgbClr val="002060"/>
                </a:solidFill>
              </a:rPr>
              <a:t>Juan Alfonso Garcia</a:t>
            </a:r>
            <a:r>
              <a:rPr lang="en-GB" sz="1400" dirty="0" smtClean="0"/>
              <a:t>, Lecturer in Physical Activity At </a:t>
            </a:r>
            <a:r>
              <a:rPr lang="en-GB" sz="1400" b="1" dirty="0" smtClean="0"/>
              <a:t>UCAM</a:t>
            </a:r>
            <a:endParaRPr lang="en-US" b="1" dirty="0" smtClean="0"/>
          </a:p>
          <a:p>
            <a:endParaRPr lang="en-GB" sz="1400" dirty="0" smtClean="0"/>
          </a:p>
          <a:p>
            <a:r>
              <a:rPr lang="en-GB" sz="1400" b="1" dirty="0" smtClean="0">
                <a:effectLst>
                  <a:outerShdw blurRad="38100" dist="38100" dir="2700000" algn="tl">
                    <a:srgbClr val="000000">
                      <a:alpha val="43137"/>
                    </a:srgbClr>
                  </a:outerShdw>
                </a:effectLst>
              </a:rPr>
              <a:t>Key </a:t>
            </a:r>
            <a:r>
              <a:rPr lang="en-GB" sz="1400" b="1" dirty="0">
                <a:effectLst>
                  <a:outerShdw blurRad="38100" dist="38100" dir="2700000" algn="tl">
                    <a:srgbClr val="000000">
                      <a:alpha val="43137"/>
                    </a:srgbClr>
                  </a:outerShdw>
                </a:effectLst>
              </a:rPr>
              <a:t>feedback points:</a:t>
            </a:r>
          </a:p>
          <a:p>
            <a:endParaRPr lang="en-GB" sz="1400" dirty="0"/>
          </a:p>
          <a:p>
            <a:pPr marL="285750" indent="-285750">
              <a:buFont typeface="Wingdings" panose="05000000000000000000" pitchFamily="2" charset="2"/>
              <a:buChar char="Ø"/>
            </a:pPr>
            <a:r>
              <a:rPr lang="en-GB" sz="1400" dirty="0"/>
              <a:t>Communication has been excellent with his </a:t>
            </a:r>
            <a:r>
              <a:rPr lang="en-GB" sz="1400" dirty="0" smtClean="0"/>
              <a:t>athletes mainly through phone calls, text messages and emails. He keeps in constant contact, and is a point of contact between all parties.</a:t>
            </a:r>
            <a:endParaRPr lang="en-GB" sz="1400" dirty="0"/>
          </a:p>
          <a:p>
            <a:pPr marL="285750" indent="-285750">
              <a:buFont typeface="Wingdings" panose="05000000000000000000" pitchFamily="2" charset="2"/>
              <a:buChar char="Ø"/>
            </a:pPr>
            <a:r>
              <a:rPr lang="en-GB" sz="1400" dirty="0"/>
              <a:t>He felt the benefits of </a:t>
            </a:r>
            <a:r>
              <a:rPr lang="en-GB" sz="1400" dirty="0" smtClean="0"/>
              <a:t>the service are being able to provide academic support, time management advise and to be a sounding board when the athlete needs some support. </a:t>
            </a:r>
            <a:endParaRPr lang="en-GB" sz="1400" dirty="0"/>
          </a:p>
          <a:p>
            <a:pPr marL="285750" indent="-285750">
              <a:buFont typeface="Wingdings" panose="05000000000000000000" pitchFamily="2" charset="2"/>
              <a:buChar char="Ø"/>
            </a:pPr>
            <a:r>
              <a:rPr lang="en-GB" sz="1400" dirty="0" smtClean="0"/>
              <a:t>Juan regularly keeps his athletes up-to-date with access to studies, what subjects to select, exams calendar, how to contact their lecturers and justification for assistance on the basis of training and/ or competitions.</a:t>
            </a:r>
          </a:p>
          <a:p>
            <a:pPr marL="285750" indent="-285750">
              <a:buFont typeface="Wingdings" panose="05000000000000000000" pitchFamily="2" charset="2"/>
              <a:buChar char="Ø"/>
            </a:pPr>
            <a:r>
              <a:rPr lang="en-GB" sz="1400" dirty="0" smtClean="0"/>
              <a:t>The sport tutor model definitely assists the athletes and allows them to study like a normal academic student. The athletes are now open minded about their long term careers  - not just their sporting careers. The athletes are very proud to be apart of the </a:t>
            </a:r>
            <a:r>
              <a:rPr lang="en-GB" sz="1400" dirty="0" err="1" smtClean="0"/>
              <a:t>Estport</a:t>
            </a:r>
            <a:r>
              <a:rPr lang="en-GB" sz="1400" dirty="0" smtClean="0"/>
              <a:t> project.</a:t>
            </a:r>
          </a:p>
          <a:p>
            <a:pPr marL="285750" indent="-285750">
              <a:buFont typeface="Wingdings" panose="05000000000000000000" pitchFamily="2" charset="2"/>
              <a:buChar char="Ø"/>
            </a:pPr>
            <a:r>
              <a:rPr lang="en-GB" sz="1400" dirty="0" smtClean="0"/>
              <a:t>Over the past year the development of the programme has improved the relationships between the tutors and the athletes – much better than previous years. The systems that are in place now are more fluid than before, and the coordination between the sport service team is very fast and efficient. There is a definite togetherness as the whole university works together.</a:t>
            </a:r>
          </a:p>
          <a:p>
            <a:pPr marL="285750" indent="-285750">
              <a:buFont typeface="Wingdings" panose="05000000000000000000" pitchFamily="2" charset="2"/>
              <a:buChar char="Ø"/>
            </a:pPr>
            <a:r>
              <a:rPr lang="en-GB" sz="1400" dirty="0" smtClean="0"/>
              <a:t>Juan did feel that there are too many athletes to look after at one time and more sport tutors were needed.</a:t>
            </a:r>
          </a:p>
          <a:p>
            <a:pPr marL="285750" indent="-285750">
              <a:buFont typeface="Wingdings" panose="05000000000000000000" pitchFamily="2" charset="2"/>
              <a:buChar char="Ø"/>
            </a:pPr>
            <a:r>
              <a:rPr lang="en-GB" sz="1400" dirty="0" smtClean="0"/>
              <a:t>He also felt that it may be more beneficial if the tutor had more knowledge in the sport of the athletes they were looking after, leading to a better understand of the athletes needs. </a:t>
            </a:r>
            <a:endParaRPr lang="en-US" dirty="0" smtClean="0"/>
          </a:p>
        </p:txBody>
      </p:sp>
    </p:spTree>
    <p:extLst>
      <p:ext uri="{BB962C8B-B14F-4D97-AF65-F5344CB8AC3E}">
        <p14:creationId xmlns:p14="http://schemas.microsoft.com/office/powerpoint/2010/main" val="25675494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8985" y="264028"/>
            <a:ext cx="3218988" cy="369332"/>
          </a:xfrm>
          <a:prstGeom prst="rect">
            <a:avLst/>
          </a:prstGeom>
        </p:spPr>
        <p:txBody>
          <a:bodyPr wrap="square">
            <a:spAutoFit/>
          </a:bodyPr>
          <a:lstStyle/>
          <a:p>
            <a:pPr algn="just"/>
            <a:r>
              <a:rPr lang="en-GB" b="1" dirty="0" smtClean="0">
                <a:solidFill>
                  <a:srgbClr val="CD251A"/>
                </a:solidFill>
              </a:rPr>
              <a:t>&gt;&gt;Sport Tutor Case Study</a:t>
            </a:r>
            <a:endParaRPr lang="en-GB" b="1" dirty="0">
              <a:solidFill>
                <a:srgbClr val="CD251A"/>
              </a:solidFill>
            </a:endParaRPr>
          </a:p>
        </p:txBody>
      </p:sp>
      <p:pic>
        <p:nvPicPr>
          <p:cNvPr id="3" name="Picture 2" descr="eu_flag_co_funded_pos_[rgb]_righ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7671" y="5994840"/>
            <a:ext cx="2261532" cy="64764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18985" y="648045"/>
            <a:ext cx="8542638" cy="4832092"/>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endParaRPr lang="en-GB" sz="1400" dirty="0" smtClean="0"/>
          </a:p>
          <a:p>
            <a:endParaRPr lang="en-GB" sz="1400" dirty="0"/>
          </a:p>
          <a:p>
            <a:r>
              <a:rPr lang="en-GB" sz="1400" b="1" dirty="0" smtClean="0">
                <a:effectLst>
                  <a:outerShdw blurRad="38100" dist="38100" dir="2700000" algn="tl">
                    <a:srgbClr val="000000">
                      <a:alpha val="43137"/>
                    </a:srgbClr>
                  </a:outerShdw>
                </a:effectLst>
              </a:rPr>
              <a:t>Athlete</a:t>
            </a:r>
            <a:r>
              <a:rPr lang="en-GB" sz="1400" dirty="0" smtClean="0"/>
              <a:t> – 25 year old soccer player studying for a Degree in Sport Science.</a:t>
            </a:r>
            <a:endParaRPr lang="en-US" dirty="0" smtClean="0"/>
          </a:p>
          <a:p>
            <a:endParaRPr lang="en-GB" sz="1400" dirty="0" smtClean="0"/>
          </a:p>
          <a:p>
            <a:r>
              <a:rPr lang="en-GB" sz="1400" b="1" dirty="0" smtClean="0">
                <a:effectLst>
                  <a:outerShdw blurRad="38100" dist="38100" dir="2700000" algn="tl">
                    <a:srgbClr val="000000">
                      <a:alpha val="43137"/>
                    </a:srgbClr>
                  </a:outerShdw>
                </a:effectLst>
              </a:rPr>
              <a:t>How did you specifically help your Student-Athlete:</a:t>
            </a:r>
          </a:p>
          <a:p>
            <a:endParaRPr lang="en-GB" sz="1400" dirty="0"/>
          </a:p>
          <a:p>
            <a:r>
              <a:rPr lang="en-GB" sz="1400" dirty="0" smtClean="0"/>
              <a:t>The athlete in question had a heavy academic and sporting schedule which often clashed. Towards the end of the soccer season there were a lot of competitions to be played and it was also exam period.</a:t>
            </a:r>
          </a:p>
          <a:p>
            <a:endParaRPr lang="en-GB" sz="1400" dirty="0" smtClean="0"/>
          </a:p>
          <a:p>
            <a:r>
              <a:rPr lang="en-GB" sz="1400" dirty="0" smtClean="0"/>
              <a:t>Juan spoke at length on the phone with the athlete to decide if the athlete could continue with the degree course because of the heavy scheduling.</a:t>
            </a:r>
          </a:p>
          <a:p>
            <a:endParaRPr lang="en-GB" sz="1400" dirty="0"/>
          </a:p>
          <a:p>
            <a:r>
              <a:rPr lang="en-GB" sz="1400" dirty="0" smtClean="0"/>
              <a:t>The decision made by Juan was to speak with the University and the athletes lecturers to move the exams as the athlete needed more time to complete the work in preparation for the exams due to the soccer fixture pile up. In doing so the athlete had to be isolated from the other students taking the exams at the normal time. </a:t>
            </a:r>
          </a:p>
          <a:p>
            <a:endParaRPr lang="en-GB" sz="1400" dirty="0"/>
          </a:p>
          <a:p>
            <a:r>
              <a:rPr lang="en-GB" sz="1400" dirty="0" smtClean="0"/>
              <a:t>3 exams were moved to accommodate the athlete. The athlete took the exams just before the school holidays and passed with 75% and above on each exam.</a:t>
            </a:r>
          </a:p>
          <a:p>
            <a:endParaRPr lang="en-GB" sz="1400" dirty="0"/>
          </a:p>
          <a:p>
            <a:r>
              <a:rPr lang="en-GB" sz="1400" dirty="0" smtClean="0"/>
              <a:t>Juan met with the athlete to discuss their soccer schedule and exam calendar for the following seasons and discussed forward planning and efficient time management to avoid any confliction for the future. </a:t>
            </a:r>
            <a:endParaRPr lang="en-US" dirty="0" smtClean="0"/>
          </a:p>
        </p:txBody>
      </p:sp>
    </p:spTree>
    <p:extLst>
      <p:ext uri="{BB962C8B-B14F-4D97-AF65-F5344CB8AC3E}">
        <p14:creationId xmlns:p14="http://schemas.microsoft.com/office/powerpoint/2010/main" val="34280682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4843" y="268884"/>
            <a:ext cx="5511113" cy="369332"/>
          </a:xfrm>
          <a:prstGeom prst="rect">
            <a:avLst/>
          </a:prstGeom>
        </p:spPr>
        <p:txBody>
          <a:bodyPr wrap="square">
            <a:spAutoFit/>
          </a:bodyPr>
          <a:lstStyle/>
          <a:p>
            <a:pPr algn="just"/>
            <a:r>
              <a:rPr lang="en-GB" b="1" dirty="0" smtClean="0">
                <a:solidFill>
                  <a:srgbClr val="CD251A"/>
                </a:solidFill>
              </a:rPr>
              <a:t>	&gt;&gt;Sports Service Staff feedback</a:t>
            </a:r>
            <a:endParaRPr lang="en-GB" b="1" dirty="0">
              <a:solidFill>
                <a:srgbClr val="CD251A"/>
              </a:solidFill>
            </a:endParaRPr>
          </a:p>
        </p:txBody>
      </p:sp>
      <p:pic>
        <p:nvPicPr>
          <p:cNvPr id="3" name="Picture 2" descr="eu_flag_co_funded_pos_[rgb]_righ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7671" y="5994840"/>
            <a:ext cx="2261532" cy="64764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18985" y="701083"/>
            <a:ext cx="8542638" cy="5262979"/>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endParaRPr lang="en-GB" sz="1400" dirty="0"/>
          </a:p>
          <a:p>
            <a:r>
              <a:rPr lang="en-GB" sz="1400" b="1" dirty="0" smtClean="0">
                <a:solidFill>
                  <a:srgbClr val="C00000"/>
                </a:solidFill>
              </a:rPr>
              <a:t>Pablo </a:t>
            </a:r>
            <a:r>
              <a:rPr lang="en-GB" sz="1400" b="1" dirty="0" err="1" smtClean="0">
                <a:solidFill>
                  <a:srgbClr val="C00000"/>
                </a:solidFill>
              </a:rPr>
              <a:t>Rosique</a:t>
            </a:r>
            <a:r>
              <a:rPr lang="en-GB" sz="1400" dirty="0" smtClean="0">
                <a:solidFill>
                  <a:srgbClr val="C00000"/>
                </a:solidFill>
              </a:rPr>
              <a:t>, Director General of Sports @ </a:t>
            </a:r>
            <a:r>
              <a:rPr lang="en-GB" sz="1400" b="1" dirty="0" smtClean="0">
                <a:solidFill>
                  <a:srgbClr val="C00000"/>
                </a:solidFill>
              </a:rPr>
              <a:t>UCAM</a:t>
            </a:r>
            <a:endParaRPr lang="en-US" b="1" dirty="0" smtClean="0">
              <a:solidFill>
                <a:srgbClr val="C00000"/>
              </a:solidFill>
            </a:endParaRPr>
          </a:p>
          <a:p>
            <a:endParaRPr lang="en-GB" sz="1400" dirty="0" smtClean="0"/>
          </a:p>
          <a:p>
            <a:r>
              <a:rPr lang="en-GB" sz="1400" b="1" dirty="0" smtClean="0">
                <a:effectLst>
                  <a:outerShdw blurRad="38100" dist="38100" dir="2700000" algn="tl">
                    <a:srgbClr val="000000">
                      <a:alpha val="43137"/>
                    </a:srgbClr>
                  </a:outerShdw>
                </a:effectLst>
              </a:rPr>
              <a:t>Key role played by the sports service team:</a:t>
            </a:r>
          </a:p>
          <a:p>
            <a:endParaRPr lang="en-GB" sz="1400" dirty="0"/>
          </a:p>
          <a:p>
            <a:pPr marL="285750" indent="-285750">
              <a:buFont typeface="Wingdings" panose="05000000000000000000" pitchFamily="2" charset="2"/>
              <a:buChar char="Ø"/>
            </a:pPr>
            <a:r>
              <a:rPr lang="en-GB" sz="1400" dirty="0" smtClean="0"/>
              <a:t>The Department functions as a liaison between the student-athlete and the sport tutor in the first instance, also assigning the ST with the SA.</a:t>
            </a:r>
          </a:p>
          <a:p>
            <a:pPr marL="285750" indent="-285750">
              <a:buFont typeface="Wingdings" panose="05000000000000000000" pitchFamily="2" charset="2"/>
              <a:buChar char="Ø"/>
            </a:pPr>
            <a:r>
              <a:rPr lang="en-GB" sz="1400" dirty="0" smtClean="0"/>
              <a:t>They are responsible for all entry paperwork to the University for the student-athlete.</a:t>
            </a:r>
          </a:p>
          <a:p>
            <a:pPr marL="285750" indent="-285750">
              <a:buFont typeface="Wingdings" panose="05000000000000000000" pitchFamily="2" charset="2"/>
              <a:buChar char="Ø"/>
            </a:pPr>
            <a:r>
              <a:rPr lang="en-GB" sz="1400" dirty="0" smtClean="0"/>
              <a:t>Sporting calendars are given to the STs for all of the SAs they look after.</a:t>
            </a:r>
          </a:p>
          <a:p>
            <a:pPr marL="285750" indent="-285750">
              <a:buFont typeface="Wingdings" panose="05000000000000000000" pitchFamily="2" charset="2"/>
              <a:buChar char="Ø"/>
            </a:pPr>
            <a:r>
              <a:rPr lang="en-GB" sz="1400" dirty="0" smtClean="0"/>
              <a:t>The sports service staff also act as the logistics team, sorting out the SAs food and accommodation amongst other things.</a:t>
            </a:r>
          </a:p>
          <a:p>
            <a:pPr marL="285750" indent="-285750">
              <a:buFont typeface="Arial" panose="020B0604020202020204" pitchFamily="34" charset="0"/>
              <a:buChar char="•"/>
            </a:pPr>
            <a:endParaRPr lang="en-GB" sz="1400" dirty="0"/>
          </a:p>
          <a:p>
            <a:r>
              <a:rPr lang="en-GB" sz="1400" b="1" dirty="0" smtClean="0">
                <a:effectLst>
                  <a:outerShdw blurRad="38100" dist="38100" dir="2700000" algn="tl">
                    <a:srgbClr val="000000">
                      <a:alpha val="43137"/>
                    </a:srgbClr>
                  </a:outerShdw>
                </a:effectLst>
              </a:rPr>
              <a:t>Key positive points:</a:t>
            </a:r>
          </a:p>
          <a:p>
            <a:endParaRPr lang="en-GB" sz="1400" dirty="0"/>
          </a:p>
          <a:p>
            <a:pPr marL="285750" indent="-285750">
              <a:buFont typeface="Wingdings" panose="05000000000000000000" pitchFamily="2" charset="2"/>
              <a:buChar char="Ø"/>
            </a:pPr>
            <a:r>
              <a:rPr lang="en-GB" sz="1400" dirty="0" smtClean="0"/>
              <a:t>There is now a lot more pride and image for all of the University, not just the athletes, but also the Alumni.</a:t>
            </a:r>
          </a:p>
          <a:p>
            <a:pPr marL="285750" indent="-285750">
              <a:buFont typeface="Wingdings" panose="05000000000000000000" pitchFamily="2" charset="2"/>
              <a:buChar char="Ø"/>
            </a:pPr>
            <a:r>
              <a:rPr lang="en-GB" sz="1400" dirty="0" smtClean="0"/>
              <a:t>All of the SAs are fully supported academically and also with their sporting requirements.</a:t>
            </a:r>
          </a:p>
          <a:p>
            <a:pPr marL="285750" indent="-285750">
              <a:buFont typeface="Wingdings" panose="05000000000000000000" pitchFamily="2" charset="2"/>
              <a:buChar char="Ø"/>
            </a:pPr>
            <a:r>
              <a:rPr lang="en-GB" sz="1400" dirty="0" smtClean="0"/>
              <a:t>The SSS gets to work with the best athletes in Spain.</a:t>
            </a:r>
          </a:p>
          <a:p>
            <a:pPr marL="285750" indent="-285750">
              <a:buFont typeface="Wingdings" panose="05000000000000000000" pitchFamily="2" charset="2"/>
              <a:buChar char="Ø"/>
            </a:pPr>
            <a:r>
              <a:rPr lang="en-GB" sz="1400" dirty="0" smtClean="0"/>
              <a:t>The Olympics was a huge boost for UCAM and became an aid to marketing activities. 11 of the 17 medals won for Spain in the Olympics were by athletes from UCAM.</a:t>
            </a:r>
          </a:p>
          <a:p>
            <a:pPr marL="285750" indent="-285750">
              <a:buFont typeface="Wingdings" panose="05000000000000000000" pitchFamily="2" charset="2"/>
              <a:buChar char="Ø"/>
            </a:pPr>
            <a:r>
              <a:rPr lang="en-GB" sz="1400" dirty="0" smtClean="0"/>
              <a:t>This season has seen the </a:t>
            </a:r>
            <a:r>
              <a:rPr lang="en-GB" sz="1400" dirty="0" err="1" smtClean="0"/>
              <a:t>mens</a:t>
            </a:r>
            <a:r>
              <a:rPr lang="en-GB" sz="1400" dirty="0" smtClean="0"/>
              <a:t> soccer team was promoted and the </a:t>
            </a:r>
            <a:r>
              <a:rPr lang="en-GB" sz="1400" dirty="0" err="1" smtClean="0"/>
              <a:t>mens</a:t>
            </a:r>
            <a:r>
              <a:rPr lang="en-GB" sz="1400" dirty="0" smtClean="0"/>
              <a:t> basketball team is now playing in the </a:t>
            </a:r>
            <a:r>
              <a:rPr lang="en-GB" sz="1400" dirty="0" err="1" smtClean="0"/>
              <a:t>EuroCup</a:t>
            </a:r>
            <a:r>
              <a:rPr lang="en-GB" sz="1400" dirty="0" smtClean="0"/>
              <a:t>.</a:t>
            </a:r>
          </a:p>
          <a:p>
            <a:pPr marL="285750" indent="-285750">
              <a:buFont typeface="Wingdings" panose="05000000000000000000" pitchFamily="2" charset="2"/>
              <a:buChar char="Ø"/>
            </a:pPr>
            <a:r>
              <a:rPr lang="en-GB" sz="1400" dirty="0" smtClean="0"/>
              <a:t>Pablo reported it was no problem to recruit ST as the programme runs very effectively and smoothly for all.</a:t>
            </a:r>
            <a:endParaRPr lang="en-US" dirty="0" smtClean="0"/>
          </a:p>
        </p:txBody>
      </p:sp>
    </p:spTree>
    <p:extLst>
      <p:ext uri="{BB962C8B-B14F-4D97-AF65-F5344CB8AC3E}">
        <p14:creationId xmlns:p14="http://schemas.microsoft.com/office/powerpoint/2010/main" val="2541354677"/>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Facet">
  <a:themeElements>
    <a:clrScheme name="Custom 1">
      <a:dk1>
        <a:sysClr val="windowText" lastClr="000000"/>
      </a:dk1>
      <a:lt1>
        <a:sysClr val="window" lastClr="FFFFFF"/>
      </a:lt1>
      <a:dk2>
        <a:srgbClr val="2C3C43"/>
      </a:dk2>
      <a:lt2>
        <a:srgbClr val="EBEBEB"/>
      </a:lt2>
      <a:accent1>
        <a:srgbClr val="CD251A"/>
      </a:accent1>
      <a:accent2>
        <a:srgbClr val="CD251A"/>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3.xml><?xml version="1.0" encoding="utf-8"?>
<a:theme xmlns:a="http://schemas.openxmlformats.org/drawingml/2006/main" name="2_Facet">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4.xml><?xml version="1.0" encoding="utf-8"?>
<a:theme xmlns:a="http://schemas.openxmlformats.org/drawingml/2006/main" name="3_Facet">
  <a:themeElements>
    <a:clrScheme name="Orange">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3545</TotalTime>
  <Words>2066</Words>
  <Application>Microsoft Office PowerPoint</Application>
  <PresentationFormat>Widescreen</PresentationFormat>
  <Paragraphs>196</Paragraphs>
  <Slides>17</Slides>
  <Notes>0</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17</vt:i4>
      </vt:variant>
    </vt:vector>
  </HeadingPairs>
  <TitlesOfParts>
    <vt:vector size="28" baseType="lpstr">
      <vt:lpstr>Arial</vt:lpstr>
      <vt:lpstr>Calibri</vt:lpstr>
      <vt:lpstr>Calibri Light</vt:lpstr>
      <vt:lpstr>Calisto MT</vt:lpstr>
      <vt:lpstr>Trebuchet MS</vt:lpstr>
      <vt:lpstr>Wingdings</vt:lpstr>
      <vt:lpstr>Wingdings 3</vt:lpstr>
      <vt:lpstr>Custom Design</vt:lpstr>
      <vt:lpstr>1_Facet</vt:lpstr>
      <vt:lpstr>2_Facet</vt:lpstr>
      <vt:lpstr>3_Facet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Intercultural competence training for SMEs  hosting European mobilities  - InterMobil</dc:title>
  <dc:creator>Gosia Kuklinska</dc:creator>
  <cp:lastModifiedBy>Gosia Kuklinska</cp:lastModifiedBy>
  <cp:revision>365</cp:revision>
  <dcterms:created xsi:type="dcterms:W3CDTF">2014-10-30T10:07:09Z</dcterms:created>
  <dcterms:modified xsi:type="dcterms:W3CDTF">2017-01-24T15:23:21Z</dcterms:modified>
</cp:coreProperties>
</file>