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8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5" r:id="rId1"/>
    <p:sldMasterId id="2147484077" r:id="rId2"/>
    <p:sldMasterId id="2147484094" r:id="rId3"/>
    <p:sldMasterId id="2147484111" r:id="rId4"/>
  </p:sldMasterIdLst>
  <p:notesMasterIdLst>
    <p:notesMasterId r:id="rId17"/>
  </p:notesMasterIdLst>
  <p:handoutMasterIdLst>
    <p:handoutMasterId r:id="rId18"/>
  </p:handoutMasterIdLst>
  <p:sldIdLst>
    <p:sldId id="279" r:id="rId5"/>
    <p:sldId id="287" r:id="rId6"/>
    <p:sldId id="304" r:id="rId7"/>
    <p:sldId id="298" r:id="rId8"/>
    <p:sldId id="335" r:id="rId9"/>
    <p:sldId id="336" r:id="rId10"/>
    <p:sldId id="337" r:id="rId11"/>
    <p:sldId id="319" r:id="rId12"/>
    <p:sldId id="340" r:id="rId13"/>
    <p:sldId id="338" r:id="rId14"/>
    <p:sldId id="311" r:id="rId15"/>
    <p:sldId id="33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CD25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76" autoAdjust="0"/>
    <p:restoredTop sz="94660" autoAdjust="0"/>
  </p:normalViewPr>
  <p:slideViewPr>
    <p:cSldViewPr snapToGrid="0">
      <p:cViewPr varScale="1">
        <p:scale>
          <a:sx n="116" d="100"/>
          <a:sy n="116" d="100"/>
        </p:scale>
        <p:origin x="816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epadc\Office\Team_draft_folder\Graphs.od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epadc\Office\Team_draft_folder\Graphs.od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epadc\Office\Team_draft_folder\Graphs.od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epadc\Office\Team_draft_folder\Graphs.od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epadc\Office\Team_draft_folder\Graphs.od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epadc\Office\Team_draft_folder\Graphs.ods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epadc\Office\Team_draft_folder\Graphs.od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epadc\Office\Team_draft_folder\Graphs.ods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lIns="0" tIns="0" rIns="0" bIns="0"/>
          <a:lstStyle/>
          <a:p>
            <a:pPr marL="0" marR="0" indent="0"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400" b="0" i="0" u="none" strike="noStrike" kern="1200" spc="0" baseline="0">
                <a:solidFill>
                  <a:srgbClr val="595959"/>
                </a:solidFill>
                <a:latin typeface="Calibri"/>
              </a:defRPr>
            </a:pPr>
            <a:r>
              <a:rPr lang="en-GB" sz="1400" b="0" i="0" u="none" strike="noStrike" kern="1200" cap="none" spc="0" baseline="0">
                <a:solidFill>
                  <a:srgbClr val="595959"/>
                </a:solidFill>
                <a:uFillTx/>
                <a:latin typeface="Calibri"/>
              </a:rPr>
              <a:t>Page views</a:t>
            </a:r>
          </a:p>
        </c:rich>
      </c:tx>
      <c:overlay val="0"/>
      <c:spPr>
        <a:noFill/>
        <a:ln>
          <a:noFill/>
        </a:ln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5B9BD5"/>
            </a:solidFill>
            <a:ln>
              <a:noFill/>
            </a:ln>
          </c:spPr>
          <c:invertIfNegative val="0"/>
          <c:cat>
            <c:strRef>
              <c:f>Sheet1!$D$11:$D$12</c:f>
              <c:strCache>
                <c:ptCount val="2"/>
                <c:pt idx="0">
                  <c:v> Year 1 </c:v>
                </c:pt>
                <c:pt idx="1">
                  <c:v>Year 2 </c:v>
                </c:pt>
              </c:strCache>
            </c:strRef>
          </c:cat>
          <c:val>
            <c:numRef>
              <c:f>Sheet1!$E$11:$E$12</c:f>
              <c:numCache>
                <c:formatCode>#,##0</c:formatCode>
                <c:ptCount val="2"/>
                <c:pt idx="0">
                  <c:v>38130</c:v>
                </c:pt>
                <c:pt idx="1">
                  <c:v>79000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27049432"/>
        <c:axId val="327049048"/>
      </c:barChart>
      <c:valAx>
        <c:axId val="327049048"/>
        <c:scaling>
          <c:orientation val="minMax"/>
        </c:scaling>
        <c:delete val="0"/>
        <c:axPos val="b"/>
        <c:majorGridlines>
          <c:spPr>
            <a:ln w="9528" cap="flat">
              <a:solidFill>
                <a:srgbClr val="D9D9D9"/>
              </a:solidFill>
              <a:prstDash val="solid"/>
              <a:round/>
            </a:ln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900" b="0" i="0" u="none" strike="noStrike" kern="1200" baseline="0">
                <a:solidFill>
                  <a:srgbClr val="595959"/>
                </a:solidFill>
                <a:latin typeface="Calibri"/>
              </a:defRPr>
            </a:pPr>
            <a:endParaRPr lang="en-US"/>
          </a:p>
        </c:txPr>
        <c:crossAx val="327049432"/>
        <c:crosses val="autoZero"/>
        <c:crossBetween val="between"/>
      </c:valAx>
      <c:catAx>
        <c:axId val="3270494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8" cap="flat">
            <a:solidFill>
              <a:srgbClr val="D9D9D9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900" b="0" i="0" u="none" strike="noStrike" kern="1200" baseline="0">
                <a:solidFill>
                  <a:srgbClr val="595959"/>
                </a:solidFill>
                <a:latin typeface="Calibri"/>
              </a:defRPr>
            </a:pPr>
            <a:endParaRPr lang="en-US"/>
          </a:p>
        </c:txPr>
        <c:crossAx val="327049048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solidFill>
      <a:srgbClr val="FFFFFF"/>
    </a:solidFill>
    <a:ln w="9528" cap="flat">
      <a:solidFill>
        <a:srgbClr val="D9D9D9"/>
      </a:solidFill>
      <a:prstDash val="solid"/>
      <a:round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en-US" sz="1000" b="0" i="0" u="none" strike="noStrike" kern="1200" baseline="0">
          <a:solidFill>
            <a:srgbClr val="000000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lIns="0" tIns="0" rIns="0" bIns="0"/>
          <a:lstStyle/>
          <a:p>
            <a:pPr marL="0" marR="0" indent="0"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400" b="0" i="0" u="none" strike="noStrike" kern="1200" spc="0" baseline="0">
                <a:solidFill>
                  <a:srgbClr val="595959"/>
                </a:solidFill>
                <a:latin typeface="Calibri"/>
              </a:defRPr>
            </a:pPr>
            <a:r>
              <a:rPr lang="en-GB" sz="1400" b="0" i="0" u="none" strike="noStrike" kern="1200" cap="none" spc="0" baseline="0">
                <a:solidFill>
                  <a:srgbClr val="595959"/>
                </a:solidFill>
                <a:uFillTx/>
                <a:latin typeface="Calibri"/>
              </a:rPr>
              <a:t>Sessions</a:t>
            </a:r>
          </a:p>
        </c:rich>
      </c:tx>
      <c:overlay val="0"/>
      <c:spPr>
        <a:noFill/>
        <a:ln>
          <a:noFill/>
        </a:ln>
      </c:sp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rgbClr val="5B9BD5"/>
              </a:solidFill>
              <a:prstDash val="solid"/>
              <a:round/>
            </a:ln>
          </c:spPr>
          <c:marker>
            <c:symbol val="none"/>
          </c:marker>
          <c:cat>
            <c:strRef>
              <c:f>Sheet1!$D$21:$D$22</c:f>
              <c:strCache>
                <c:ptCount val="2"/>
                <c:pt idx="0">
                  <c:v>Year 1 </c:v>
                </c:pt>
                <c:pt idx="1">
                  <c:v>Year 2</c:v>
                </c:pt>
              </c:strCache>
            </c:strRef>
          </c:cat>
          <c:val>
            <c:numRef>
              <c:f>Sheet1!$E$21:$E$22</c:f>
              <c:numCache>
                <c:formatCode>#,##0</c:formatCode>
                <c:ptCount val="2"/>
                <c:pt idx="0">
                  <c:v>11625</c:v>
                </c:pt>
                <c:pt idx="1">
                  <c:v>12000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27081608"/>
        <c:axId val="327081224"/>
      </c:lineChart>
      <c:valAx>
        <c:axId val="327081224"/>
        <c:scaling>
          <c:orientation val="minMax"/>
        </c:scaling>
        <c:delete val="0"/>
        <c:axPos val="l"/>
        <c:majorGridlines>
          <c:spPr>
            <a:ln w="9528" cap="flat">
              <a:solidFill>
                <a:srgbClr val="D9D9D9"/>
              </a:solidFill>
              <a:prstDash val="solid"/>
              <a:round/>
            </a:ln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900" b="0" i="0" u="none" strike="noStrike" kern="1200" baseline="0">
                <a:solidFill>
                  <a:srgbClr val="595959"/>
                </a:solidFill>
                <a:latin typeface="Calibri"/>
              </a:defRPr>
            </a:pPr>
            <a:endParaRPr lang="en-US"/>
          </a:p>
        </c:txPr>
        <c:crossAx val="327081608"/>
        <c:crosses val="autoZero"/>
        <c:crossBetween val="between"/>
      </c:valAx>
      <c:catAx>
        <c:axId val="327081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8" cap="flat">
            <a:solidFill>
              <a:srgbClr val="D9D9D9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900" b="0" i="0" u="none" strike="noStrike" kern="1200" baseline="0">
                <a:solidFill>
                  <a:srgbClr val="595959"/>
                </a:solidFill>
                <a:latin typeface="Calibri"/>
              </a:defRPr>
            </a:pPr>
            <a:endParaRPr lang="en-US"/>
          </a:p>
        </c:txPr>
        <c:crossAx val="327081224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solidFill>
      <a:srgbClr val="FFFFFF"/>
    </a:solidFill>
    <a:ln w="9528" cap="flat">
      <a:solidFill>
        <a:srgbClr val="D9D9D9"/>
      </a:solidFill>
      <a:prstDash val="solid"/>
      <a:round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en-US" sz="1000" b="0" i="0" u="none" strike="noStrike" kern="1200" baseline="0">
          <a:solidFill>
            <a:srgbClr val="000000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lIns="0" tIns="0" rIns="0" bIns="0"/>
          <a:lstStyle/>
          <a:p>
            <a:pPr marL="0" marR="0" indent="0"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400" b="0" i="0" u="none" strike="noStrike" kern="1200" spc="0" baseline="0">
                <a:solidFill>
                  <a:srgbClr val="595959"/>
                </a:solidFill>
                <a:latin typeface="Calibri"/>
              </a:defRPr>
            </a:pPr>
            <a:r>
              <a:rPr lang="en-GB" sz="1400" b="0" i="0" u="none" strike="noStrike" kern="1200" cap="none" spc="0" baseline="0">
                <a:solidFill>
                  <a:srgbClr val="595959"/>
                </a:solidFill>
                <a:uFillTx/>
                <a:latin typeface="Calibri"/>
              </a:rPr>
              <a:t>Pages/Session</a:t>
            </a:r>
          </a:p>
        </c:rich>
      </c:tx>
      <c:overlay val="0"/>
      <c:spPr>
        <a:noFill/>
        <a:ln>
          <a:noFill/>
        </a:ln>
      </c:sp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5B9BD5"/>
              </a:solidFill>
              <a:ln w="19046">
                <a:solidFill>
                  <a:srgbClr val="FFFFFF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ED7D31"/>
              </a:solidFill>
              <a:ln w="19046">
                <a:solidFill>
                  <a:srgbClr val="FFFFFF"/>
                </a:solidFill>
                <a:prstDash val="solid"/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sz="900" b="1" i="0" u="none" strike="noStrike" kern="1200" baseline="0">
                    <a:solidFill>
                      <a:srgbClr val="000000"/>
                    </a:solidFill>
                    <a:latin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, </c:separator>
            <c:showLeaderLines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</c:ext>
            </c:extLst>
          </c:dLbls>
          <c:cat>
            <c:strRef>
              <c:f>Sheet1!$D$32:$D$33</c:f>
              <c:strCache>
                <c:ptCount val="2"/>
                <c:pt idx="0">
                  <c:v>Year 1 </c:v>
                </c:pt>
                <c:pt idx="1">
                  <c:v>Year 2 </c:v>
                </c:pt>
              </c:strCache>
            </c:strRef>
          </c:cat>
          <c:val>
            <c:numRef>
              <c:f>Sheet1!$E$32:$E$33</c:f>
              <c:numCache>
                <c:formatCode>General</c:formatCode>
                <c:ptCount val="2"/>
                <c:pt idx="0">
                  <c:v>3.28</c:v>
                </c:pt>
                <c:pt idx="1">
                  <c:v>4.1100000000000003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b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sz="900" b="0" i="0" u="none" strike="noStrike" kern="1200" baseline="0">
              <a:solidFill>
                <a:srgbClr val="595959"/>
              </a:solidFill>
              <a:latin typeface="Calibri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9528" cap="flat">
      <a:solidFill>
        <a:srgbClr val="D9D9D9"/>
      </a:solidFill>
      <a:prstDash val="solid"/>
      <a:round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en-US" sz="900" b="0" i="0" u="none" strike="noStrike" kern="1200" baseline="0">
          <a:solidFill>
            <a:srgbClr val="000000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lIns="0" tIns="0" rIns="0" bIns="0"/>
          <a:lstStyle/>
          <a:p>
            <a:pPr marL="0" marR="0" indent="0"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400" b="0" i="0" u="none" strike="noStrike" kern="1200" spc="0" baseline="0">
                <a:solidFill>
                  <a:srgbClr val="595959"/>
                </a:solidFill>
                <a:latin typeface="Calibri"/>
              </a:defRPr>
            </a:pPr>
            <a:r>
              <a:rPr lang="en-GB" sz="1400" b="0" i="0" u="none" strike="noStrike" kern="1200" cap="none" spc="0" baseline="0">
                <a:solidFill>
                  <a:srgbClr val="595959"/>
                </a:solidFill>
                <a:uFillTx/>
                <a:latin typeface="Calibri"/>
              </a:rPr>
              <a:t>Avg. Session Duration</a:t>
            </a:r>
          </a:p>
        </c:rich>
      </c:tx>
      <c:overlay val="0"/>
      <c:spPr>
        <a:noFill/>
        <a:ln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Sheet1!$D$50</c:f>
              <c:strCache>
                <c:ptCount val="1"/>
                <c:pt idx="0">
                  <c:v>Year 1 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</c:spPr>
          <c:invertIfNegative val="0"/>
          <c:val>
            <c:numRef>
              <c:f>Sheet1!$E$50</c:f>
              <c:numCache>
                <c:formatCode>hh":"mm":"ss</c:formatCode>
                <c:ptCount val="1"/>
                <c:pt idx="0">
                  <c:v>1.3425925925925925E-3</c:v>
                </c:pt>
              </c:numCache>
            </c:numRef>
          </c:val>
        </c:ser>
        <c:ser>
          <c:idx val="1"/>
          <c:order val="1"/>
          <c:tx>
            <c:strRef>
              <c:f>Sheet1!$D$51</c:f>
              <c:strCache>
                <c:ptCount val="1"/>
                <c:pt idx="0">
                  <c:v>Year 2</c:v>
                </c:pt>
              </c:strCache>
            </c:strRef>
          </c:tx>
          <c:spPr>
            <a:solidFill>
              <a:srgbClr val="548235"/>
            </a:solidFill>
            <a:ln>
              <a:noFill/>
            </a:ln>
          </c:spPr>
          <c:invertIfNegative val="0"/>
          <c:val>
            <c:numRef>
              <c:f>Sheet1!$E$51</c:f>
              <c:numCache>
                <c:formatCode>hh":"mm":"ss</c:formatCode>
                <c:ptCount val="1"/>
                <c:pt idx="0">
                  <c:v>2.5694444444444445E-3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27227248"/>
        <c:axId val="327225840"/>
      </c:barChart>
      <c:valAx>
        <c:axId val="327225840"/>
        <c:scaling>
          <c:orientation val="minMax"/>
        </c:scaling>
        <c:delete val="0"/>
        <c:axPos val="l"/>
        <c:majorGridlines>
          <c:spPr>
            <a:ln w="9528" cap="flat">
              <a:solidFill>
                <a:srgbClr val="D9D9D9"/>
              </a:solidFill>
              <a:prstDash val="solid"/>
              <a:round/>
            </a:ln>
          </c:spPr>
        </c:majorGridlines>
        <c:numFmt formatCode="hh&quot;:&quot;mm&quot;:&quot;ss" sourceLinked="1"/>
        <c:majorTickMark val="none"/>
        <c:minorTickMark val="none"/>
        <c:tickLblPos val="nextTo"/>
        <c:spPr>
          <a:noFill/>
          <a:ln>
            <a:noFill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900" b="0" i="0" u="none" strike="noStrike" kern="1200" baseline="0">
                <a:solidFill>
                  <a:srgbClr val="595959"/>
                </a:solidFill>
                <a:latin typeface="Calibri"/>
              </a:defRPr>
            </a:pPr>
            <a:endParaRPr lang="en-US"/>
          </a:p>
        </c:txPr>
        <c:crossAx val="327227248"/>
        <c:crosses val="autoZero"/>
        <c:crossBetween val="between"/>
      </c:valAx>
      <c:catAx>
        <c:axId val="32722724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8" cap="flat">
            <a:solidFill>
              <a:srgbClr val="D9D9D9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900" b="0" i="0" u="none" strike="noStrike" kern="1200" baseline="0">
                <a:solidFill>
                  <a:srgbClr val="595959"/>
                </a:solidFill>
                <a:latin typeface="Calibri"/>
              </a:defRPr>
            </a:pPr>
            <a:endParaRPr lang="en-US"/>
          </a:p>
        </c:txPr>
        <c:crossAx val="327225840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legend>
      <c:legendPos val="b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sz="900" b="0" i="0" u="none" strike="noStrike" kern="1200" baseline="0">
              <a:solidFill>
                <a:srgbClr val="595959"/>
              </a:solidFill>
              <a:latin typeface="Calibri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9528" cap="flat">
      <a:solidFill>
        <a:srgbClr val="D9D9D9"/>
      </a:solidFill>
      <a:prstDash val="solid"/>
      <a:round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en-US" sz="1000" b="0" i="0" u="none" strike="noStrike" kern="1200" baseline="0">
          <a:solidFill>
            <a:srgbClr val="000000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lIns="0" tIns="0" rIns="0" bIns="0"/>
          <a:lstStyle/>
          <a:p>
            <a:pPr marL="0" marR="0" indent="0"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400" b="0" i="0" u="none" strike="noStrike" kern="1200" spc="0" baseline="0">
                <a:solidFill>
                  <a:srgbClr val="595959"/>
                </a:solidFill>
                <a:latin typeface="Calibri"/>
              </a:defRPr>
            </a:pPr>
            <a:r>
              <a:rPr lang="en-GB" sz="1400" b="0" i="0" u="none" strike="noStrike" kern="1200" cap="none" spc="0" baseline="0">
                <a:solidFill>
                  <a:srgbClr val="595959"/>
                </a:solidFill>
                <a:uFillTx/>
                <a:latin typeface="Calibri"/>
              </a:rPr>
              <a:t>Percentage of New Sessions </a:t>
            </a:r>
          </a:p>
        </c:rich>
      </c:tx>
      <c:overlay val="0"/>
      <c:spPr>
        <a:noFill/>
        <a:ln>
          <a:noFill/>
        </a:ln>
      </c:spPr>
    </c:title>
    <c:autoTitleDeleted val="0"/>
    <c:view3D>
      <c:rotX val="14"/>
      <c:rotY val="19"/>
      <c:rAngAx val="1"/>
    </c:view3D>
    <c:floor>
      <c:thickness val="0"/>
      <c:spPr>
        <a:noFill/>
        <a:ln>
          <a:noFill/>
        </a:ln>
      </c:spPr>
    </c:floor>
    <c:sideWall>
      <c:thickness val="0"/>
      <c:spPr>
        <a:noFill/>
        <a:ln>
          <a:noFill/>
        </a:ln>
      </c:spPr>
    </c:sideWall>
    <c:backWall>
      <c:thickness val="0"/>
      <c:spPr>
        <a:noFill/>
        <a:ln>
          <a:noFill/>
        </a:ln>
      </c:spPr>
    </c:backWall>
    <c:plotArea>
      <c:layout/>
      <c:bar3DChart>
        <c:barDir val="bar"/>
        <c:grouping val="clustered"/>
        <c:varyColors val="0"/>
        <c:ser>
          <c:idx val="0"/>
          <c:order val="0"/>
          <c:spPr>
            <a:solidFill>
              <a:srgbClr val="5B9BD5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sz="900" b="1" i="0" u="none" strike="noStrike" kern="1200" baseline="0">
                    <a:solidFill>
                      <a:srgbClr val="000000"/>
                    </a:solidFill>
                    <a:latin typeface="Calibri"/>
                  </a:defRPr>
                </a:pPr>
                <a:endParaRPr lang="en-US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eparator>, 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</c:ext>
            </c:extLst>
          </c:dLbls>
          <c:cat>
            <c:strRef>
              <c:f>Sheet1!$D$67:$D$68</c:f>
              <c:strCache>
                <c:ptCount val="2"/>
                <c:pt idx="0">
                  <c:v>Year 1 </c:v>
                </c:pt>
                <c:pt idx="1">
                  <c:v>Year 2 </c:v>
                </c:pt>
              </c:strCache>
            </c:strRef>
          </c:cat>
          <c:val>
            <c:numRef>
              <c:f>Sheet1!$E$67:$E$68</c:f>
              <c:numCache>
                <c:formatCode>0.00%</c:formatCode>
                <c:ptCount val="2"/>
                <c:pt idx="0">
                  <c:v>0.75070000000000003</c:v>
                </c:pt>
                <c:pt idx="1">
                  <c:v>0.89119999999999999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27291984"/>
        <c:axId val="327240680"/>
        <c:axId val="0"/>
      </c:bar3DChart>
      <c:valAx>
        <c:axId val="327240680"/>
        <c:scaling>
          <c:orientation val="minMax"/>
        </c:scaling>
        <c:delete val="0"/>
        <c:axPos val="b"/>
        <c:majorGridlines>
          <c:spPr>
            <a:ln w="9528" cap="flat">
              <a:solidFill>
                <a:srgbClr val="D9D9D9"/>
              </a:solidFill>
              <a:prstDash val="solid"/>
              <a:round/>
            </a:ln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900" b="0" i="0" u="none" strike="noStrike" kern="1200" baseline="0">
                <a:solidFill>
                  <a:srgbClr val="595959"/>
                </a:solidFill>
                <a:latin typeface="Calibri"/>
              </a:defRPr>
            </a:pPr>
            <a:endParaRPr lang="en-US"/>
          </a:p>
        </c:txPr>
        <c:crossAx val="327291984"/>
        <c:crosses val="autoZero"/>
        <c:crossBetween val="between"/>
      </c:valAx>
      <c:catAx>
        <c:axId val="3272919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900" b="0" i="0" u="none" strike="noStrike" kern="1200" baseline="0">
                <a:solidFill>
                  <a:srgbClr val="595959"/>
                </a:solidFill>
                <a:latin typeface="Calibri"/>
              </a:defRPr>
            </a:pPr>
            <a:endParaRPr lang="en-US"/>
          </a:p>
        </c:txPr>
        <c:crossAx val="327240680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solidFill>
      <a:srgbClr val="FFFFFF"/>
    </a:solidFill>
    <a:ln w="9528" cap="flat">
      <a:solidFill>
        <a:srgbClr val="D9D9D9"/>
      </a:solidFill>
      <a:prstDash val="solid"/>
      <a:round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en-US" sz="1000" b="0" i="0" u="none" strike="noStrike" kern="1200" baseline="0">
          <a:solidFill>
            <a:srgbClr val="000000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lIns="0" tIns="0" rIns="0" bIns="0"/>
          <a:lstStyle/>
          <a:p>
            <a:pPr marL="0" marR="0" indent="0"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400" b="0" i="0" u="none" strike="noStrike" kern="1200" spc="0" baseline="0">
                <a:solidFill>
                  <a:srgbClr val="595959"/>
                </a:solidFill>
                <a:latin typeface="Calibri"/>
              </a:defRPr>
            </a:pPr>
            <a:r>
              <a:rPr lang="en-GB" sz="1400" b="0" i="0" u="none" strike="noStrike" kern="1200" cap="none" spc="0" baseline="0">
                <a:solidFill>
                  <a:srgbClr val="595959"/>
                </a:solidFill>
                <a:uFillTx/>
                <a:latin typeface="Calibri"/>
              </a:rPr>
              <a:t>Bounce Rate </a:t>
            </a:r>
          </a:p>
        </c:rich>
      </c:tx>
      <c:overlay val="0"/>
      <c:spPr>
        <a:noFill/>
        <a:ln>
          <a:noFill/>
        </a:ln>
      </c:sp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5B9BD5"/>
              </a:solidFill>
              <a:ln w="19046">
                <a:solidFill>
                  <a:srgbClr val="FFFFFF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ED7D31"/>
              </a:solidFill>
              <a:ln w="19046">
                <a:solidFill>
                  <a:srgbClr val="FFFFFF"/>
                </a:solidFill>
                <a:prstDash val="solid"/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sz="900" b="1" i="0" u="none" strike="noStrike" kern="1200" baseline="0">
                    <a:solidFill>
                      <a:srgbClr val="000000"/>
                    </a:solidFill>
                    <a:latin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, </c:separator>
            <c:showLeaderLines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</c:ext>
            </c:extLst>
          </c:dLbls>
          <c:cat>
            <c:strRef>
              <c:f>Sheet1!$D$80:$D$81</c:f>
              <c:strCache>
                <c:ptCount val="2"/>
                <c:pt idx="0">
                  <c:v>Year 1 </c:v>
                </c:pt>
                <c:pt idx="1">
                  <c:v>Year 2</c:v>
                </c:pt>
              </c:strCache>
            </c:strRef>
          </c:cat>
          <c:val>
            <c:numRef>
              <c:f>Sheet1!$E$80:$E$81</c:f>
              <c:numCache>
                <c:formatCode>0.00%</c:formatCode>
                <c:ptCount val="2"/>
                <c:pt idx="0">
                  <c:v>0.42080000000000001</c:v>
                </c:pt>
                <c:pt idx="1">
                  <c:v>0.28999999999999998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</c:spPr>
    </c:plotArea>
    <c:legend>
      <c:legendPos val="b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sz="900" b="0" i="0" u="none" strike="noStrike" kern="1200" baseline="0">
              <a:solidFill>
                <a:srgbClr val="595959"/>
              </a:solidFill>
              <a:latin typeface="Calibri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9528" cap="flat">
      <a:solidFill>
        <a:srgbClr val="D9D9D9"/>
      </a:solidFill>
      <a:prstDash val="solid"/>
      <a:round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en-US" sz="900" b="0" i="0" u="none" strike="noStrike" kern="1200" baseline="0">
          <a:solidFill>
            <a:srgbClr val="000000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65000"/>
                      <a:lumMod val="110000"/>
                    </a:schemeClr>
                  </a:gs>
                  <a:gs pos="88000">
                    <a:schemeClr val="accent1">
                      <a:tint val="90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65000"/>
                      <a:lumMod val="110000"/>
                    </a:schemeClr>
                  </a:gs>
                  <a:gs pos="88000">
                    <a:schemeClr val="accent2">
                      <a:tint val="90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</c:dPt>
          <c:dLbls>
            <c:spPr>
              <a:solidFill>
                <a:schemeClr val="lt1"/>
              </a:solidFill>
              <a:ln>
                <a:solidFill>
                  <a:schemeClr val="dk1">
                    <a:lumMod val="25000"/>
                    <a:lumOff val="75000"/>
                  </a:scheme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, </c:separator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Sheet1!$D$95:$D$96</c:f>
              <c:strCache>
                <c:ptCount val="2"/>
                <c:pt idx="0">
                  <c:v>Year 1 </c:v>
                </c:pt>
                <c:pt idx="1">
                  <c:v>Year 2 </c:v>
                </c:pt>
              </c:strCache>
            </c:strRef>
          </c:cat>
          <c:val>
            <c:numRef>
              <c:f>Sheet1!$E$95:$E$96</c:f>
              <c:numCache>
                <c:formatCode>General</c:formatCode>
                <c:ptCount val="2"/>
                <c:pt idx="0">
                  <c:v>187</c:v>
                </c:pt>
                <c:pt idx="1">
                  <c:v>1536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Lbls>
            <c:spPr>
              <a:solidFill>
                <a:schemeClr val="lt1"/>
              </a:solidFill>
              <a:ln>
                <a:solidFill>
                  <a:schemeClr val="dk1">
                    <a:lumMod val="25000"/>
                    <a:lumOff val="75000"/>
                  </a:scheme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, </c:separator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Sheet1!$D$109:$D$110</c:f>
              <c:strCache>
                <c:ptCount val="2"/>
                <c:pt idx="0">
                  <c:v>Year 1 </c:v>
                </c:pt>
                <c:pt idx="1">
                  <c:v>Year 2</c:v>
                </c:pt>
              </c:strCache>
            </c:strRef>
          </c:cat>
          <c:val>
            <c:numRef>
              <c:f>Sheet1!$E$109:$E$110</c:f>
              <c:numCache>
                <c:formatCode>General</c:formatCode>
                <c:ptCount val="2"/>
                <c:pt idx="0">
                  <c:v>68</c:v>
                </c:pt>
                <c:pt idx="1">
                  <c:v>120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0.17331</cdr:x>
      <cdr:y>0.76051</cdr:y>
    </cdr:from>
    <cdr:to>
      <cdr:x>0.32057</cdr:x>
      <cdr:y>0.86143</cdr:y>
    </cdr:to>
    <cdr:sp macro="" textlink="">
      <cdr:nvSpPr>
        <cdr:cNvPr id="2" name="TextBox 3"/>
        <cdr:cNvSpPr txBox="1"/>
      </cdr:nvSpPr>
      <cdr:spPr>
        <a:xfrm xmlns:a="http://schemas.openxmlformats.org/drawingml/2006/main">
          <a:off x="704262" y="1971485"/>
          <a:ext cx="598363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 dirty="0" smtClean="0"/>
            <a:t>Year 2</a:t>
          </a:r>
          <a:endParaRPr lang="en-GB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33E5C8-38D7-4BC5-84CF-D1796A01F525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456A46-708F-4CB8-AA37-25D762ED38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066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8E9BD-44C7-4220-8F96-11C6C1A59C61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ABEA7F-1314-4364-ABB6-A8D47C25B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10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98F3F-4448-419A-B9FE-B55D832EF67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18F93-2288-47BF-B1B5-FD23F3F05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261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98F3F-4448-419A-B9FE-B55D832EF67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18F93-2288-47BF-B1B5-FD23F3F05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966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98F3F-4448-419A-B9FE-B55D832EF67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18F93-2288-47BF-B1B5-FD23F3F05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608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460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746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056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2874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8799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8753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9276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683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98F3F-4448-419A-B9FE-B55D832EF67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18F93-2288-47BF-B1B5-FD23F3F05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4131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3779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0379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13985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526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82298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2433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2106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124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794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247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98F3F-4448-419A-B9FE-B55D832EF67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18F93-2288-47BF-B1B5-FD23F3F05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4054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1383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1442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2283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9799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2583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4766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2593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61477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994533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228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98F3F-4448-419A-B9FE-B55D832EF67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18F93-2288-47BF-B1B5-FD23F3F05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64422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521886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31409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7360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129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9790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3380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29010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26576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9370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411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98F3F-4448-419A-B9FE-B55D832EF67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18F93-2288-47BF-B1B5-FD23F3F05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87253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14838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35230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25292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96060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23828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27665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939270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90359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56905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717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98F3F-4448-419A-B9FE-B55D832EF67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18F93-2288-47BF-B1B5-FD23F3F05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037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98F3F-4448-419A-B9FE-B55D832EF67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18F93-2288-47BF-B1B5-FD23F3F05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18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98F3F-4448-419A-B9FE-B55D832EF67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18F93-2288-47BF-B1B5-FD23F3F05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259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98F3F-4448-419A-B9FE-B55D832EF67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18F93-2288-47BF-B1B5-FD23F3F05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460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59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98F3F-4448-419A-B9FE-B55D832EF67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18F93-2288-47BF-B1B5-FD23F3F05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905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6" r:id="rId1"/>
    <p:sldLayoutId id="2147484067" r:id="rId2"/>
    <p:sldLayoutId id="2147484068" r:id="rId3"/>
    <p:sldLayoutId id="2147484069" r:id="rId4"/>
    <p:sldLayoutId id="2147484070" r:id="rId5"/>
    <p:sldLayoutId id="2147484071" r:id="rId6"/>
    <p:sldLayoutId id="2147484072" r:id="rId7"/>
    <p:sldLayoutId id="2147484073" r:id="rId8"/>
    <p:sldLayoutId id="2147484074" r:id="rId9"/>
    <p:sldLayoutId id="2147484075" r:id="rId10"/>
    <p:sldLayoutId id="21474840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9759195" y="271242"/>
            <a:ext cx="2353260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063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  <p:sldLayoutId id="2147484089" r:id="rId12"/>
    <p:sldLayoutId id="2147484090" r:id="rId13"/>
    <p:sldLayoutId id="2147484091" r:id="rId14"/>
    <p:sldLayoutId id="2147484092" r:id="rId15"/>
    <p:sldLayoutId id="2147484093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5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  <p:sldLayoutId id="2147484106" r:id="rId12"/>
    <p:sldLayoutId id="2147484107" r:id="rId13"/>
    <p:sldLayoutId id="2147484108" r:id="rId14"/>
    <p:sldLayoutId id="2147484109" r:id="rId15"/>
    <p:sldLayoutId id="2147484110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55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2" r:id="rId1"/>
    <p:sldLayoutId id="2147484113" r:id="rId2"/>
    <p:sldLayoutId id="2147484114" r:id="rId3"/>
    <p:sldLayoutId id="2147484115" r:id="rId4"/>
    <p:sldLayoutId id="2147484116" r:id="rId5"/>
    <p:sldLayoutId id="2147484117" r:id="rId6"/>
    <p:sldLayoutId id="2147484118" r:id="rId7"/>
    <p:sldLayoutId id="2147484119" r:id="rId8"/>
    <p:sldLayoutId id="2147484120" r:id="rId9"/>
    <p:sldLayoutId id="2147484121" r:id="rId10"/>
    <p:sldLayoutId id="2147484122" r:id="rId11"/>
    <p:sldLayoutId id="2147484123" r:id="rId12"/>
    <p:sldLayoutId id="2147484124" r:id="rId13"/>
    <p:sldLayoutId id="2147484125" r:id="rId14"/>
    <p:sldLayoutId id="2147484126" r:id="rId15"/>
    <p:sldLayoutId id="2147484127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2.pn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image" Target="../media/image10.emf"/><Relationship Id="rId7" Type="http://schemas.openxmlformats.org/officeDocument/2006/relationships/chart" Target="../charts/chart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Relationship Id="rId9" Type="http://schemas.openxmlformats.org/officeDocument/2006/relationships/chart" Target="../charts/char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.xml"/><Relationship Id="rId3" Type="http://schemas.openxmlformats.org/officeDocument/2006/relationships/image" Target="../media/image13.png"/><Relationship Id="rId7" Type="http://schemas.openxmlformats.org/officeDocument/2006/relationships/chart" Target="../charts/chart7.xm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1507067" y="2099140"/>
            <a:ext cx="7766936" cy="867554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Erasmus+  KA2 – Sport</a:t>
            </a:r>
            <a:b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</a:b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Project number: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2014—3140 / 007 - 001</a:t>
            </a:r>
            <a:endParaRPr lang="en-GB" sz="2000" b="1" dirty="0">
              <a:solidFill>
                <a:srgbClr val="002060"/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1197129" y="3190877"/>
            <a:ext cx="8386812" cy="261549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GB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  <a:ea typeface="+mj-ea"/>
                <a:cs typeface="+mj-cs"/>
              </a:rPr>
              <a:t>26.01.2017 – 27.01.2017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en-GB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  <a:ea typeface="+mj-ea"/>
                <a:cs typeface="+mj-cs"/>
              </a:rPr>
              <a:t>Transnational Project Meeting 3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en-GB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Malta</a:t>
            </a:r>
            <a:endParaRPr lang="en-GB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  <a:p>
            <a:pPr marL="0" indent="0" algn="ctr">
              <a:spcBef>
                <a:spcPts val="600"/>
              </a:spcBef>
              <a:buNone/>
            </a:pPr>
            <a:endParaRPr lang="en-GB" sz="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  <a:ea typeface="+mj-ea"/>
              <a:cs typeface="+mj-cs"/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en-GB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  <a:ea typeface="+mj-ea"/>
                <a:cs typeface="+mj-cs"/>
              </a:rPr>
              <a:t>Dissemination</a:t>
            </a:r>
          </a:p>
          <a:p>
            <a:pPr marL="0" indent="0" algn="ctr">
              <a:spcBef>
                <a:spcPts val="600"/>
              </a:spcBef>
              <a:buNone/>
            </a:pPr>
            <a:endParaRPr lang="en-GB" sz="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  <a:ea typeface="+mj-ea"/>
              <a:cs typeface="+mj-cs"/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en-GB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  <a:ea typeface="+mj-ea"/>
                <a:cs typeface="+mj-cs"/>
              </a:rPr>
              <a:t> 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4536" y="5482555"/>
            <a:ext cx="2016196" cy="107966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638" y="505892"/>
            <a:ext cx="5555794" cy="1593248"/>
          </a:xfrm>
          <a:prstGeom prst="rect">
            <a:avLst/>
          </a:prstGeom>
        </p:spPr>
      </p:pic>
      <p:pic>
        <p:nvPicPr>
          <p:cNvPr id="3074" name="Picture 2" descr="eu_flag_co_funded_pos_[rgb]_righ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28" y="6022388"/>
            <a:ext cx="2261532" cy="64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95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8790" y="335204"/>
            <a:ext cx="92925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&gt;&gt; ESTPORT promotional merchandise</a:t>
            </a:r>
            <a:endParaRPr lang="en-GB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GB" b="1" dirty="0">
              <a:solidFill>
                <a:srgbClr val="CD251A"/>
              </a:solidFill>
            </a:endParaRPr>
          </a:p>
          <a:p>
            <a:pPr algn="just"/>
            <a:endParaRPr lang="en-GB" dirty="0"/>
          </a:p>
        </p:txBody>
      </p:sp>
      <p:pic>
        <p:nvPicPr>
          <p:cNvPr id="6" name="Picture 2" descr="eu_flag_co_funded_pos_[rgb]_righ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28" y="6022388"/>
            <a:ext cx="2261532" cy="64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85010" y="787171"/>
            <a:ext cx="6133033" cy="382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7" r="18544"/>
          <a:stretch/>
        </p:blipFill>
        <p:spPr>
          <a:xfrm>
            <a:off x="7086600" y="787171"/>
            <a:ext cx="2390776" cy="19621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Picture 18" descr="R:\Marketing_Team\Sport_Collaborative_Partnership_Projects\Sport_Partnership_Sport_Tutorship_Model\Photos\20170124_105302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80531" y="1902863"/>
            <a:ext cx="4844156" cy="28702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4836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305923" y="311257"/>
            <a:ext cx="8800710" cy="588526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GB" sz="3200" b="1" dirty="0" smtClean="0">
                <a:solidFill>
                  <a:srgbClr val="CD25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  <a:ea typeface="+mj-ea"/>
                <a:cs typeface="+mj-cs"/>
              </a:rPr>
              <a:t>Thank you for your attention!</a:t>
            </a:r>
          </a:p>
          <a:p>
            <a:pPr>
              <a:spcBef>
                <a:spcPts val="600"/>
              </a:spcBef>
            </a:pPr>
            <a:endParaRPr lang="en-GB" sz="4000" b="1" dirty="0" smtClean="0">
              <a:solidFill>
                <a:srgbClr val="CD251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  <a:ea typeface="+mj-ea"/>
              <a:cs typeface="+mj-cs"/>
            </a:endParaRPr>
          </a:p>
          <a:p>
            <a:pPr>
              <a:spcBef>
                <a:spcPts val="600"/>
              </a:spcBef>
            </a:pPr>
            <a:endParaRPr lang="en-GB" sz="2400" dirty="0">
              <a:solidFill>
                <a:srgbClr val="CD251A"/>
              </a:solidFill>
              <a:latin typeface="Calisto MT" pitchFamily="18" charset="0"/>
              <a:ea typeface="+mj-ea"/>
              <a:cs typeface="+mj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821" y="1523238"/>
            <a:ext cx="1319339" cy="205781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755" y="1522335"/>
            <a:ext cx="1319338" cy="205962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079967" y="1517350"/>
            <a:ext cx="2135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CD251A"/>
                </a:solidFill>
              </a:rPr>
              <a:t>Leigh Robinson</a:t>
            </a:r>
          </a:p>
          <a:p>
            <a:r>
              <a:rPr lang="en-GB" sz="1200" dirty="0" smtClean="0"/>
              <a:t>Operations &amp; Project Manager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7241073" y="1517350"/>
            <a:ext cx="1567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CD251A"/>
                </a:solidFill>
              </a:rPr>
              <a:t>Jeremy </a:t>
            </a:r>
            <a:r>
              <a:rPr lang="en-GB" sz="1200" b="1" dirty="0" err="1" smtClean="0">
                <a:solidFill>
                  <a:srgbClr val="CD251A"/>
                </a:solidFill>
              </a:rPr>
              <a:t>Yelland</a:t>
            </a:r>
            <a:endParaRPr lang="en-GB" sz="1200" b="1" dirty="0" smtClean="0">
              <a:solidFill>
                <a:srgbClr val="CD251A"/>
              </a:solidFill>
            </a:endParaRPr>
          </a:p>
          <a:p>
            <a:r>
              <a:rPr lang="en-GB" sz="1200" dirty="0" smtClean="0"/>
              <a:t>EU Programme Manager</a:t>
            </a:r>
            <a:endParaRPr lang="en-GB" sz="1200" dirty="0"/>
          </a:p>
        </p:txBody>
      </p:sp>
      <p:pic>
        <p:nvPicPr>
          <p:cNvPr id="28" name="Picture 2" descr="eu_flag_co_funded_pos_[rgb]_righ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28" y="6022388"/>
            <a:ext cx="2261532" cy="64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20" y="4497100"/>
            <a:ext cx="3004915" cy="20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60803" y="3795479"/>
            <a:ext cx="21777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rgbClr val="002060"/>
                </a:solidFill>
                <a:latin typeface="Calisto MT" pitchFamily="18" charset="0"/>
              </a:rPr>
              <a:t>leigh@europatrainingltd.com</a:t>
            </a:r>
            <a:endParaRPr lang="en-GB" sz="1200" dirty="0">
              <a:solidFill>
                <a:srgbClr val="002060"/>
              </a:solidFill>
              <a:latin typeface="Calisto MT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288493" y="3795480"/>
            <a:ext cx="25301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rgbClr val="002060"/>
                </a:solidFill>
                <a:latin typeface="Calisto MT" pitchFamily="18" charset="0"/>
              </a:rPr>
              <a:t>jeremy@europatrainingltd.com</a:t>
            </a:r>
            <a:endParaRPr lang="en-GB" sz="1200" dirty="0">
              <a:solidFill>
                <a:srgbClr val="002060"/>
              </a:solidFill>
              <a:latin typeface="Calisto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70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305923" y="311257"/>
            <a:ext cx="8800710" cy="588526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GB" sz="3200" b="1" dirty="0" smtClean="0">
                <a:solidFill>
                  <a:srgbClr val="CD25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  <a:ea typeface="+mj-ea"/>
                <a:cs typeface="+mj-cs"/>
              </a:rPr>
              <a:t>Happy Birthday Oliver !!!!</a:t>
            </a:r>
          </a:p>
          <a:p>
            <a:pPr>
              <a:spcBef>
                <a:spcPts val="600"/>
              </a:spcBef>
            </a:pPr>
            <a:endParaRPr lang="en-GB" sz="4000" b="1" dirty="0" smtClean="0">
              <a:solidFill>
                <a:srgbClr val="CD251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  <a:ea typeface="+mj-ea"/>
              <a:cs typeface="+mj-cs"/>
            </a:endParaRPr>
          </a:p>
          <a:p>
            <a:pPr>
              <a:spcBef>
                <a:spcPts val="600"/>
              </a:spcBef>
            </a:pPr>
            <a:endParaRPr lang="en-GB" sz="2400" dirty="0">
              <a:solidFill>
                <a:srgbClr val="CD251A"/>
              </a:solidFill>
              <a:latin typeface="Calisto MT" pitchFamily="18" charset="0"/>
              <a:ea typeface="+mj-ea"/>
              <a:cs typeface="+mj-cs"/>
            </a:endParaRPr>
          </a:p>
        </p:txBody>
      </p:sp>
      <p:pic>
        <p:nvPicPr>
          <p:cNvPr id="15" name="Picture 14" descr="https://pbs.twimg.com/media/CZY_czmWAAA4mrO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2" b="23500"/>
          <a:stretch/>
        </p:blipFill>
        <p:spPr bwMode="auto">
          <a:xfrm>
            <a:off x="5279331" y="508965"/>
            <a:ext cx="4349580" cy="58259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 descr="Image result for blowing kisses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8" t="2845" r="5887" b="10730"/>
          <a:stretch/>
        </p:blipFill>
        <p:spPr bwMode="auto">
          <a:xfrm>
            <a:off x="889687" y="5000368"/>
            <a:ext cx="2135222" cy="18576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R:\Team_draft_folder\14991213_10207636336291944_7475653984016033921_o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23" y="1581665"/>
            <a:ext cx="4389644" cy="25958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1337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66119" y="216748"/>
            <a:ext cx="6463356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dirty="0" smtClean="0"/>
          </a:p>
          <a:p>
            <a:r>
              <a:rPr lang="en-GB" b="1" dirty="0" smtClean="0">
                <a:solidFill>
                  <a:srgbClr val="CD251A"/>
                </a:solidFill>
              </a:rPr>
              <a:t>Dissemination Channels on European and National level </a:t>
            </a:r>
          </a:p>
          <a:p>
            <a:endParaRPr lang="en-GB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 smtClean="0"/>
              <a:t>ESTPORT website – </a:t>
            </a:r>
            <a:r>
              <a:rPr lang="en-GB" sz="1600" i="1" dirty="0" smtClean="0"/>
              <a:t>up to date &amp; translations are in process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 smtClean="0"/>
              <a:t>Social Media: Facebook, Twitter, Instagram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 smtClean="0"/>
              <a:t>Promotional merchandise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 smtClean="0"/>
              <a:t>Sport / Athletics Networks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 smtClean="0"/>
              <a:t>National Workshops &amp; newsletters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 smtClean="0"/>
              <a:t>National and International conferences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 smtClean="0"/>
              <a:t>Evaluation Meetings</a:t>
            </a:r>
            <a:endParaRPr lang="en-GB" dirty="0"/>
          </a:p>
          <a:p>
            <a:endParaRPr lang="en-GB" dirty="0"/>
          </a:p>
        </p:txBody>
      </p:sp>
      <p:pic>
        <p:nvPicPr>
          <p:cNvPr id="13" name="Picture 2" descr="eu_flag_co_funded_pos_[rgb]_righ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28" y="6022388"/>
            <a:ext cx="2261532" cy="64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972" y="4476749"/>
            <a:ext cx="2215574" cy="14215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937" y="4476749"/>
            <a:ext cx="2537047" cy="1682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9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9" t="5615" r="14414" b="8115"/>
          <a:stretch/>
        </p:blipFill>
        <p:spPr bwMode="auto">
          <a:xfrm>
            <a:off x="6656878" y="1494882"/>
            <a:ext cx="2923410" cy="19593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375" y="4476749"/>
            <a:ext cx="2701925" cy="1682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Picture 1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7691" y="3838575"/>
            <a:ext cx="1965109" cy="26439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2179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8790" y="335204"/>
            <a:ext cx="929250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&gt;&gt; ESTPORT website statistics</a:t>
            </a:r>
            <a:endParaRPr lang="en-GB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n-GB" dirty="0"/>
              <a:t>The website </a:t>
            </a:r>
            <a:r>
              <a:rPr lang="en-GB" dirty="0" smtClean="0"/>
              <a:t>has great </a:t>
            </a:r>
            <a:r>
              <a:rPr lang="en-GB" dirty="0"/>
              <a:t>stats </a:t>
            </a:r>
            <a:r>
              <a:rPr lang="en-GB" dirty="0" smtClean="0"/>
              <a:t>with the number of visitors are increasing.</a:t>
            </a:r>
            <a:endParaRPr lang="en-GB" b="1" dirty="0" smtClean="0">
              <a:solidFill>
                <a:srgbClr val="CD251A"/>
              </a:solidFill>
            </a:endParaRPr>
          </a:p>
          <a:p>
            <a:pPr algn="just"/>
            <a:endParaRPr lang="en-GB" b="1" dirty="0">
              <a:solidFill>
                <a:srgbClr val="CD251A"/>
              </a:solidFill>
            </a:endParaRPr>
          </a:p>
          <a:p>
            <a:pPr algn="just"/>
            <a:endParaRPr lang="en-GB" dirty="0"/>
          </a:p>
        </p:txBody>
      </p:sp>
      <p:pic>
        <p:nvPicPr>
          <p:cNvPr id="6" name="Picture 2" descr="eu_flag_co_funded_pos_[rgb]_righ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28" y="6022388"/>
            <a:ext cx="2261532" cy="64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56988" y="1456454"/>
            <a:ext cx="9296336" cy="2341237"/>
          </a:xfrm>
          <a:prstGeom prst="rect">
            <a:avLst/>
          </a:prstGeom>
        </p:spPr>
      </p:pic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6806693"/>
              </p:ext>
            </p:extLst>
          </p:nvPr>
        </p:nvGraphicFramePr>
        <p:xfrm>
          <a:off x="7372349" y="1379345"/>
          <a:ext cx="2032216" cy="2086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1177013"/>
              </p:ext>
            </p:extLst>
          </p:nvPr>
        </p:nvGraphicFramePr>
        <p:xfrm>
          <a:off x="587628" y="4171229"/>
          <a:ext cx="1552575" cy="1495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7858228"/>
              </p:ext>
            </p:extLst>
          </p:nvPr>
        </p:nvGraphicFramePr>
        <p:xfrm>
          <a:off x="2390979" y="4171229"/>
          <a:ext cx="1600201" cy="1495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0463790"/>
              </p:ext>
            </p:extLst>
          </p:nvPr>
        </p:nvGraphicFramePr>
        <p:xfrm>
          <a:off x="4241956" y="4171229"/>
          <a:ext cx="1552576" cy="1495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914861"/>
              </p:ext>
            </p:extLst>
          </p:nvPr>
        </p:nvGraphicFramePr>
        <p:xfrm>
          <a:off x="6045308" y="4162327"/>
          <a:ext cx="1555642" cy="1495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8266540"/>
              </p:ext>
            </p:extLst>
          </p:nvPr>
        </p:nvGraphicFramePr>
        <p:xfrm>
          <a:off x="7848660" y="4153425"/>
          <a:ext cx="1555905" cy="1504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20710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87628" y="369772"/>
            <a:ext cx="835779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&gt;&gt; ESTPORT website </a:t>
            </a:r>
            <a:r>
              <a:rPr lang="en-GB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n-GB" sz="2400" b="1" dirty="0" smtClean="0">
                <a:solidFill>
                  <a:srgbClr val="CD251A"/>
                </a:solidFill>
              </a:rPr>
              <a:t>www.sporttutorship.eu</a:t>
            </a:r>
            <a:endParaRPr lang="en-GB" sz="2400" dirty="0">
              <a:solidFill>
                <a:srgbClr val="CD251A"/>
              </a:solidFill>
            </a:endParaRPr>
          </a:p>
          <a:p>
            <a:pPr algn="just"/>
            <a:endParaRPr lang="en-GB" dirty="0" smtClean="0"/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GB" dirty="0" smtClean="0"/>
              <a:t>Following up activities:</a:t>
            </a:r>
          </a:p>
          <a:p>
            <a:pPr algn="just"/>
            <a:endParaRPr lang="en-GB" dirty="0"/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en-GB" dirty="0" smtClean="0"/>
              <a:t>Send regular </a:t>
            </a:r>
            <a:r>
              <a:rPr lang="en-GB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dissemination activity reports </a:t>
            </a:r>
            <a:r>
              <a:rPr lang="en-GB" dirty="0"/>
              <a:t>so we can feed information out through our channels but mainly to keep our website up-to-date with the latest </a:t>
            </a:r>
            <a:r>
              <a:rPr lang="en-GB" dirty="0" smtClean="0"/>
              <a:t>information.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endParaRPr lang="en-GB" dirty="0"/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en-GB" dirty="0" smtClean="0"/>
              <a:t>Send </a:t>
            </a:r>
            <a:r>
              <a:rPr lang="en-GB" dirty="0"/>
              <a:t>us </a:t>
            </a:r>
            <a:r>
              <a:rPr lang="en-GB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pictures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GB" dirty="0"/>
              <a:t> these can be of your project marketing materials, images of presentations, </a:t>
            </a:r>
            <a:r>
              <a:rPr lang="en-GB" dirty="0" smtClean="0"/>
              <a:t>awards, workshops, meetings, seminars, etc.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endParaRPr lang="en-GB" dirty="0"/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en-GB" dirty="0" smtClean="0"/>
              <a:t>Send </a:t>
            </a:r>
            <a:r>
              <a:rPr lang="en-GB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 </a:t>
            </a:r>
            <a:r>
              <a:rPr lang="en-GB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any events </a:t>
            </a:r>
            <a:r>
              <a:rPr lang="en-GB" dirty="0"/>
              <a:t>that you might be attending at which you intend to promote the project. Our events section is empty and we need to populate this section of the site.</a:t>
            </a:r>
          </a:p>
        </p:txBody>
      </p:sp>
      <p:pic>
        <p:nvPicPr>
          <p:cNvPr id="7" name="Picture 2" descr="eu_flag_co_funded_pos_[rgb]_righ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28" y="6022388"/>
            <a:ext cx="2261532" cy="64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3"/>
          <a:srcRect l="16996" t="2764" r="15142" b="3843"/>
          <a:stretch/>
        </p:blipFill>
        <p:spPr bwMode="auto">
          <a:xfrm>
            <a:off x="4946053" y="4314825"/>
            <a:ext cx="2921597" cy="215518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112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8790" y="335204"/>
            <a:ext cx="929250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&gt;&gt; ESTPORT social media: </a:t>
            </a:r>
            <a:endParaRPr lang="en-GB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n-GB" dirty="0" smtClean="0"/>
              <a:t>Number of followers, visitors and likes are consistently incising.</a:t>
            </a:r>
            <a:endParaRPr lang="en-GB" b="1" dirty="0" smtClean="0">
              <a:solidFill>
                <a:srgbClr val="CD251A"/>
              </a:solidFill>
            </a:endParaRPr>
          </a:p>
          <a:p>
            <a:pPr algn="just"/>
            <a:endParaRPr lang="en-GB" b="1" dirty="0">
              <a:solidFill>
                <a:srgbClr val="CD251A"/>
              </a:solidFill>
            </a:endParaRPr>
          </a:p>
          <a:p>
            <a:pPr algn="just"/>
            <a:endParaRPr lang="en-GB" dirty="0"/>
          </a:p>
        </p:txBody>
      </p:sp>
      <p:pic>
        <p:nvPicPr>
          <p:cNvPr id="10" name="Picture 9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6" t="10713" r="8707" b="9571"/>
          <a:stretch/>
        </p:blipFill>
        <p:spPr>
          <a:xfrm>
            <a:off x="2269465" y="1161354"/>
            <a:ext cx="6394983" cy="44430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19" y="1459748"/>
            <a:ext cx="1653617" cy="6217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14" y="3556031"/>
            <a:ext cx="1652059" cy="62148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124378" y="1477889"/>
            <a:ext cx="2883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200" b="1" dirty="0">
                <a:solidFill>
                  <a:srgbClr val="CD251A"/>
                </a:solidFill>
              </a:rPr>
              <a:t>@</a:t>
            </a:r>
            <a:r>
              <a:rPr lang="en-GB" sz="3200" b="1" dirty="0" err="1">
                <a:solidFill>
                  <a:srgbClr val="CD251A"/>
                </a:solidFill>
              </a:rPr>
              <a:t>EstportEU</a:t>
            </a:r>
            <a:endParaRPr lang="en-GB" sz="3200" dirty="0">
              <a:solidFill>
                <a:srgbClr val="CD251A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24378" y="3574387"/>
            <a:ext cx="2883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200" b="1" dirty="0">
                <a:solidFill>
                  <a:srgbClr val="CD251A"/>
                </a:solidFill>
              </a:rPr>
              <a:t>@</a:t>
            </a:r>
            <a:r>
              <a:rPr lang="en-GB" sz="3200" b="1" dirty="0" err="1">
                <a:solidFill>
                  <a:srgbClr val="CD251A"/>
                </a:solidFill>
              </a:rPr>
              <a:t>EstportEU</a:t>
            </a:r>
            <a:endParaRPr lang="en-GB" sz="3200" dirty="0">
              <a:solidFill>
                <a:srgbClr val="CD251A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4845">
            <a:off x="7629556" y="3556031"/>
            <a:ext cx="1805436" cy="32046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074" name="Picture 2" descr="Image result for sport market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14" y="5363721"/>
            <a:ext cx="2660435" cy="149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207027545"/>
              </p:ext>
            </p:extLst>
          </p:nvPr>
        </p:nvGraphicFramePr>
        <p:xfrm>
          <a:off x="3108429" y="4159162"/>
          <a:ext cx="3733227" cy="2569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1972304"/>
              </p:ext>
            </p:extLst>
          </p:nvPr>
        </p:nvGraphicFramePr>
        <p:xfrm>
          <a:off x="4004494" y="1212448"/>
          <a:ext cx="4063484" cy="2592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948613" y="1728842"/>
            <a:ext cx="5983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Year 1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21009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87628" y="369772"/>
            <a:ext cx="83577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&gt;&gt; Dissemination of National </a:t>
            </a:r>
            <a:r>
              <a:rPr lang="en-GB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Workshops</a:t>
            </a:r>
          </a:p>
          <a:p>
            <a:pPr algn="just"/>
            <a:endParaRPr lang="en-GB" dirty="0" smtClean="0"/>
          </a:p>
        </p:txBody>
      </p:sp>
      <p:pic>
        <p:nvPicPr>
          <p:cNvPr id="7" name="Picture 2" descr="eu_flag_co_funded_pos_[rgb]_righ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28" y="6022388"/>
            <a:ext cx="2261532" cy="64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669" y="1232532"/>
            <a:ext cx="3383856" cy="19034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975" y="1108436"/>
            <a:ext cx="3210465" cy="47874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320" y="3712318"/>
            <a:ext cx="3403205" cy="21835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657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87627" y="369772"/>
            <a:ext cx="9708897" cy="6355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&gt;&gt; Dissemination of National Workshops</a:t>
            </a:r>
          </a:p>
          <a:p>
            <a:pPr algn="just"/>
            <a:endParaRPr lang="en-GB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n-GB" sz="2400" dirty="0" smtClean="0"/>
              <a:t>Partner information received &amp; disseminated:</a:t>
            </a:r>
          </a:p>
          <a:p>
            <a:pPr algn="just"/>
            <a:endParaRPr lang="en-GB" sz="1000" dirty="0" smtClean="0"/>
          </a:p>
          <a:p>
            <a:pPr algn="just"/>
            <a:endParaRPr lang="en-GB" sz="1000" dirty="0" smtClean="0"/>
          </a:p>
          <a:p>
            <a:pPr algn="just"/>
            <a:r>
              <a:rPr lang="en-GB" sz="2400" dirty="0" smtClean="0"/>
              <a:t>		   </a:t>
            </a:r>
            <a:r>
              <a:rPr lang="en-GB" sz="1200" dirty="0" smtClean="0">
                <a:solidFill>
                  <a:srgbClr val="0070C0"/>
                </a:solidFill>
              </a:rPr>
              <a:t>Workshop 1</a:t>
            </a:r>
          </a:p>
          <a:p>
            <a:pPr algn="just"/>
            <a:r>
              <a:rPr lang="en-GB" sz="1200" dirty="0" smtClean="0">
                <a:solidFill>
                  <a:srgbClr val="0070C0"/>
                </a:solidFill>
              </a:rPr>
              <a:t>		         Workshop 2				</a:t>
            </a:r>
            <a:r>
              <a:rPr lang="en-GB" sz="1200" dirty="0">
                <a:solidFill>
                  <a:srgbClr val="0070C0"/>
                </a:solidFill>
              </a:rPr>
              <a:t> </a:t>
            </a:r>
            <a:r>
              <a:rPr lang="en-GB" sz="1200" dirty="0" smtClean="0">
                <a:solidFill>
                  <a:srgbClr val="0070C0"/>
                </a:solidFill>
              </a:rPr>
              <a:t>          Workshop 1</a:t>
            </a:r>
          </a:p>
          <a:p>
            <a:pPr algn="just"/>
            <a:r>
              <a:rPr lang="en-GB" sz="1200" dirty="0" smtClean="0">
                <a:solidFill>
                  <a:srgbClr val="0070C0"/>
                </a:solidFill>
              </a:rPr>
              <a:t>		            Workshop 3</a:t>
            </a:r>
          </a:p>
          <a:p>
            <a:pPr algn="just"/>
            <a:r>
              <a:rPr lang="en-GB" sz="1200" dirty="0" smtClean="0">
                <a:solidFill>
                  <a:srgbClr val="0070C0"/>
                </a:solidFill>
              </a:rPr>
              <a:t>		               Workshop 4</a:t>
            </a:r>
          </a:p>
          <a:p>
            <a:pPr algn="just"/>
            <a:endParaRPr lang="en-GB" sz="900" dirty="0"/>
          </a:p>
          <a:p>
            <a:pPr algn="just"/>
            <a:r>
              <a:rPr lang="en-GB" sz="900" dirty="0" smtClean="0"/>
              <a:t>				</a:t>
            </a:r>
            <a:endParaRPr lang="en-GB" sz="1200" dirty="0" smtClean="0">
              <a:solidFill>
                <a:srgbClr val="0070C0"/>
              </a:solidFill>
            </a:endParaRPr>
          </a:p>
          <a:p>
            <a:pPr algn="just"/>
            <a:endParaRPr lang="en-GB" sz="900" dirty="0" smtClean="0"/>
          </a:p>
          <a:p>
            <a:pPr algn="just"/>
            <a:endParaRPr lang="en-GB" sz="900" dirty="0" smtClean="0"/>
          </a:p>
          <a:p>
            <a:pPr algn="just"/>
            <a:endParaRPr lang="en-GB" sz="900" dirty="0" smtClean="0"/>
          </a:p>
          <a:p>
            <a:pPr algn="just"/>
            <a:r>
              <a:rPr lang="en-GB" sz="2400" dirty="0" smtClean="0"/>
              <a:t> 		          	</a:t>
            </a:r>
            <a:r>
              <a:rPr lang="en-GB" sz="1200" dirty="0" smtClean="0">
                <a:solidFill>
                  <a:srgbClr val="0070C0"/>
                </a:solidFill>
              </a:rPr>
              <a:t>Workshop 1</a:t>
            </a:r>
          </a:p>
          <a:p>
            <a:pPr algn="just"/>
            <a:r>
              <a:rPr lang="en-GB" sz="1200" dirty="0" smtClean="0">
                <a:solidFill>
                  <a:srgbClr val="0070C0"/>
                </a:solidFill>
              </a:rPr>
              <a:t>		                        	   Workshop 2</a:t>
            </a:r>
          </a:p>
          <a:p>
            <a:pPr algn="just"/>
            <a:r>
              <a:rPr lang="en-GB" sz="2400" dirty="0" smtClean="0"/>
              <a:t> 								      </a:t>
            </a:r>
            <a:r>
              <a:rPr lang="en-GB" sz="1200" dirty="0" smtClean="0">
                <a:solidFill>
                  <a:srgbClr val="0070C0"/>
                </a:solidFill>
              </a:rPr>
              <a:t>Workshop 1</a:t>
            </a:r>
          </a:p>
          <a:p>
            <a:pPr algn="just"/>
            <a:r>
              <a:rPr lang="en-GB" sz="1200" dirty="0">
                <a:solidFill>
                  <a:srgbClr val="0070C0"/>
                </a:solidFill>
              </a:rPr>
              <a:t>	</a:t>
            </a:r>
            <a:r>
              <a:rPr lang="en-GB" sz="1200" dirty="0" smtClean="0">
                <a:solidFill>
                  <a:srgbClr val="0070C0"/>
                </a:solidFill>
              </a:rPr>
              <a:t>							              Workshop 2</a:t>
            </a:r>
          </a:p>
          <a:p>
            <a:pPr algn="just"/>
            <a:r>
              <a:rPr lang="en-GB" sz="1200" dirty="0">
                <a:solidFill>
                  <a:srgbClr val="0070C0"/>
                </a:solidFill>
              </a:rPr>
              <a:t>	</a:t>
            </a:r>
            <a:r>
              <a:rPr lang="en-GB" sz="1200" dirty="0" smtClean="0">
                <a:solidFill>
                  <a:srgbClr val="0070C0"/>
                </a:solidFill>
              </a:rPr>
              <a:t>							                Workshop 3</a:t>
            </a:r>
          </a:p>
          <a:p>
            <a:pPr algn="just"/>
            <a:endParaRPr lang="en-GB" sz="2400" dirty="0" smtClean="0"/>
          </a:p>
          <a:p>
            <a:pPr algn="just"/>
            <a:endParaRPr lang="en-GB" sz="2400" dirty="0" smtClean="0"/>
          </a:p>
          <a:p>
            <a:pPr algn="just"/>
            <a:r>
              <a:rPr lang="en-GB" sz="1200" dirty="0" smtClean="0"/>
              <a:t>					         </a:t>
            </a:r>
            <a:r>
              <a:rPr lang="en-GB" sz="1200" dirty="0" smtClean="0">
                <a:solidFill>
                  <a:srgbClr val="0070C0"/>
                </a:solidFill>
              </a:rPr>
              <a:t>Workshop 1</a:t>
            </a:r>
          </a:p>
          <a:p>
            <a:pPr algn="just"/>
            <a:r>
              <a:rPr lang="en-GB" sz="1200" dirty="0" smtClean="0">
                <a:solidFill>
                  <a:srgbClr val="0070C0"/>
                </a:solidFill>
              </a:rPr>
              <a:t>		                        	                                Workshop 2</a:t>
            </a:r>
          </a:p>
          <a:p>
            <a:pPr algn="just"/>
            <a:endParaRPr lang="en-GB" sz="2400" dirty="0" smtClean="0"/>
          </a:p>
          <a:p>
            <a:pPr algn="just"/>
            <a:endParaRPr lang="en-GB" dirty="0" smtClean="0"/>
          </a:p>
        </p:txBody>
      </p:sp>
      <p:pic>
        <p:nvPicPr>
          <p:cNvPr id="7" name="Picture 2" descr="eu_flag_co_funded_pos_[rgb]_righ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28" y="6022388"/>
            <a:ext cx="2261532" cy="64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sporttutorship.eu/uploads/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28" y="1915359"/>
            <a:ext cx="2066925" cy="78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http://www.sporttutorship.eu/uploads/Untitled-51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511" y="3370005"/>
            <a:ext cx="2761298" cy="722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 descr="http://www.sporttutorship.eu/uploads/4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1" y="5033517"/>
            <a:ext cx="2472626" cy="988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http://www.sporttutorship.eu/uploads/5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414" y="1526974"/>
            <a:ext cx="1518286" cy="17435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 descr="http://www.sporttutorship.eu/uploads/3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7777" y="3905518"/>
            <a:ext cx="2899411" cy="10318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744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5048" y="916527"/>
            <a:ext cx="377927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Workshop information for dissemination </a:t>
            </a:r>
            <a:endParaRPr lang="en-GB" sz="24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GB" dirty="0" smtClean="0"/>
          </a:p>
          <a:p>
            <a:r>
              <a:rPr lang="en-GB" dirty="0" smtClean="0"/>
              <a:t>In order to maximise opportunity for dissemination of your conducted workshops please complete the form and send to UK team. </a:t>
            </a:r>
          </a:p>
          <a:p>
            <a:pPr algn="just"/>
            <a:endParaRPr lang="en-GB" dirty="0" smtClean="0">
              <a:solidFill>
                <a:srgbClr val="CD251A"/>
              </a:solidFill>
            </a:endParaRPr>
          </a:p>
          <a:p>
            <a:r>
              <a:rPr lang="en-GB" dirty="0" smtClean="0"/>
              <a:t>Please </a:t>
            </a:r>
            <a:r>
              <a:rPr lang="en-GB" dirty="0"/>
              <a:t>ensure you attach any photos, promotional materials, </a:t>
            </a:r>
            <a:r>
              <a:rPr lang="en-GB" dirty="0" smtClean="0"/>
              <a:t>press </a:t>
            </a:r>
            <a:r>
              <a:rPr lang="en-GB" dirty="0"/>
              <a:t>releases, website links, videos case studies </a:t>
            </a:r>
            <a:r>
              <a:rPr lang="en-GB" dirty="0" smtClean="0"/>
              <a:t>and/or </a:t>
            </a:r>
            <a:r>
              <a:rPr lang="en-GB" dirty="0"/>
              <a:t>other relevant </a:t>
            </a:r>
            <a:r>
              <a:rPr lang="en-GB" dirty="0" smtClean="0"/>
              <a:t>information to this form. </a:t>
            </a:r>
            <a:endParaRPr lang="en-GB" dirty="0"/>
          </a:p>
          <a:p>
            <a:pPr lvl="0" algn="just"/>
            <a:endParaRPr lang="en-GB" dirty="0"/>
          </a:p>
        </p:txBody>
      </p:sp>
      <p:pic>
        <p:nvPicPr>
          <p:cNvPr id="4" name="Picture 2" descr="eu_flag_co_funded_pos_[rgb]_righ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17" y="5994840"/>
            <a:ext cx="2261532" cy="64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7" t="1050" r="1490" b="14445"/>
          <a:stretch/>
        </p:blipFill>
        <p:spPr>
          <a:xfrm>
            <a:off x="4497078" y="666750"/>
            <a:ext cx="4767731" cy="57816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2344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87628" y="369772"/>
            <a:ext cx="83577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&gt;&gt; </a:t>
            </a:r>
            <a:r>
              <a:rPr lang="en-GB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&amp; International Events</a:t>
            </a:r>
            <a:endParaRPr lang="en-GB" sz="2400" dirty="0">
              <a:solidFill>
                <a:srgbClr val="CD251A"/>
              </a:solidFill>
            </a:endParaRPr>
          </a:p>
          <a:p>
            <a:pPr algn="just"/>
            <a:endParaRPr lang="en-GB" dirty="0" smtClean="0"/>
          </a:p>
        </p:txBody>
      </p:sp>
      <p:pic>
        <p:nvPicPr>
          <p:cNvPr id="7" name="Picture 2" descr="eu_flag_co_funded_pos_[rgb]_righ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28" y="6022388"/>
            <a:ext cx="2261532" cy="64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pbs.twimg.com/media/C2ihY3CXAAAep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755" y="2338568"/>
            <a:ext cx="4088498" cy="27110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" name="Picture 8" descr="https://pbs.twimg.com/media/CwaYT7XWQAATruI.jpg:large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37" y="1108436"/>
            <a:ext cx="4287288" cy="27777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0015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Facet">
  <a:themeElements>
    <a:clrScheme name="Custom 1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CD251A"/>
      </a:accent1>
      <a:accent2>
        <a:srgbClr val="CD251A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3.xml><?xml version="1.0" encoding="utf-8"?>
<a:theme xmlns:a="http://schemas.openxmlformats.org/drawingml/2006/main" name="2_Face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4.xml><?xml version="1.0" encoding="utf-8"?>
<a:theme xmlns:a="http://schemas.openxmlformats.org/drawingml/2006/main" name="3_Facet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3547</TotalTime>
  <Words>310</Words>
  <Application>Microsoft Office PowerPoint</Application>
  <PresentationFormat>Widescreen</PresentationFormat>
  <Paragraphs>80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Arial</vt:lpstr>
      <vt:lpstr>Calibri</vt:lpstr>
      <vt:lpstr>Calibri Light</vt:lpstr>
      <vt:lpstr>Calisto MT</vt:lpstr>
      <vt:lpstr>Trebuchet MS</vt:lpstr>
      <vt:lpstr>Wingdings</vt:lpstr>
      <vt:lpstr>Wingdings 3</vt:lpstr>
      <vt:lpstr>Custom Design</vt:lpstr>
      <vt:lpstr>1_Facet</vt:lpstr>
      <vt:lpstr>2_Facet</vt:lpstr>
      <vt:lpstr>3_Facet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Intercultural competence training for SMEs  hosting European mobilities  - InterMobil</dc:title>
  <dc:creator>Gosia Kuklinska</dc:creator>
  <cp:lastModifiedBy>Gosia Kuklinska</cp:lastModifiedBy>
  <cp:revision>369</cp:revision>
  <dcterms:created xsi:type="dcterms:W3CDTF">2014-10-30T10:07:09Z</dcterms:created>
  <dcterms:modified xsi:type="dcterms:W3CDTF">2017-01-24T15:29:57Z</dcterms:modified>
</cp:coreProperties>
</file>